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73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000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60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65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84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32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25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947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56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129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CCE47-77A2-4717-9493-7E1A7743F091}" type="datetimeFigureOut">
              <a:rPr lang="ru-RU" smtClean="0"/>
              <a:t>13.12.2017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F716D-8104-4189-8BA2-9A2B6E4095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34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712968" cy="48245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prstClr val="black"/>
                </a:solidFill>
                <a:latin typeface="Times New Roman"/>
                <a:ea typeface="Calibri"/>
              </a:rPr>
              <a:t>О </a:t>
            </a: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результатах серологического мониторинга состояния коллективного иммунитета к управляемым инфекциям на территории ХМАО – Югры </a:t>
            </a:r>
            <a:b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</a:br>
            <a:r>
              <a:rPr lang="ru-RU" sz="2800" dirty="0">
                <a:solidFill>
                  <a:prstClr val="black"/>
                </a:solidFill>
                <a:latin typeface="Times New Roman"/>
                <a:ea typeface="Calibri"/>
              </a:rPr>
              <a:t>в 2017 году.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365104"/>
            <a:ext cx="8640960" cy="2304256"/>
          </a:xfrm>
        </p:spPr>
        <p:txBody>
          <a:bodyPr>
            <a:normAutofit lnSpcReduction="10000"/>
          </a:bodyPr>
          <a:lstStyle/>
          <a:p>
            <a:pPr lvl="0"/>
            <a:endParaRPr lang="ru-RU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Сибгатуллина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Ильмира Раисовна </a:t>
            </a: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Консультант отдела охраны здоровья детей Управления медицинской помощи детям и службы родовспоможения Департамента здравоохранения Ханты-Мансийского автономного округа – Югры </a:t>
            </a:r>
          </a:p>
          <a:p>
            <a:pPr lvl="0"/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Ханты-Мансийск</a:t>
            </a:r>
          </a:p>
          <a:p>
            <a:pPr lvl="0"/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145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1512168"/>
          </a:xfrm>
        </p:spPr>
        <p:txBody>
          <a:bodyPr>
            <a:noAutofit/>
          </a:bodyPr>
          <a:lstStyle/>
          <a:p>
            <a:r>
              <a:rPr lang="ru-RU" sz="2000" dirty="0" smtClean="0"/>
              <a:t>Постановление  Главного государственного санитарного врача по ХМАО – Югре от 14.06.2012 № 5 «Организация </a:t>
            </a:r>
            <a:r>
              <a:rPr lang="ru-RU" sz="2000" dirty="0"/>
              <a:t>и проведение серологического </a:t>
            </a:r>
            <a:br>
              <a:rPr lang="ru-RU" sz="2000" dirty="0"/>
            </a:br>
            <a:r>
              <a:rPr lang="ru-RU" sz="2000" dirty="0"/>
              <a:t>мониторинга состояния коллективного </a:t>
            </a:r>
            <a:br>
              <a:rPr lang="ru-RU" sz="2000" dirty="0"/>
            </a:br>
            <a:r>
              <a:rPr lang="ru-RU" sz="2000" dirty="0"/>
              <a:t>иммунитета к управляемым инфекциям</a:t>
            </a:r>
            <a:br>
              <a:rPr lang="ru-RU" sz="2000" dirty="0"/>
            </a:br>
            <a:r>
              <a:rPr lang="ru-RU" sz="2000" dirty="0"/>
              <a:t>на территории </a:t>
            </a:r>
            <a:r>
              <a:rPr lang="ru-RU" sz="2000" dirty="0" smtClean="0"/>
              <a:t>ХМАО – Югры в </a:t>
            </a:r>
            <a:r>
              <a:rPr lang="ru-RU" sz="2000" dirty="0"/>
              <a:t>2012-2019 гг.</a:t>
            </a:r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564904"/>
            <a:ext cx="8928992" cy="356125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590217"/>
              </p:ext>
            </p:extLst>
          </p:nvPr>
        </p:nvGraphicFramePr>
        <p:xfrm>
          <a:off x="107502" y="1700808"/>
          <a:ext cx="9001002" cy="5040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2"/>
                <a:gridCol w="400632"/>
                <a:gridCol w="461949"/>
                <a:gridCol w="649587"/>
                <a:gridCol w="504056"/>
                <a:gridCol w="576064"/>
                <a:gridCol w="793031"/>
                <a:gridCol w="354525"/>
                <a:gridCol w="512092"/>
                <a:gridCol w="512092"/>
                <a:gridCol w="413613"/>
                <a:gridCol w="512092"/>
                <a:gridCol w="512092"/>
                <a:gridCol w="413613"/>
                <a:gridCol w="472701"/>
                <a:gridCol w="472701"/>
              </a:tblGrid>
              <a:tr h="58655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территории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ДИФТЕРИЯ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Индикаторные </a:t>
                      </a:r>
                      <a:r>
                        <a:rPr lang="ru-RU" sz="1400" u="none" strike="noStrike" dirty="0">
                          <a:effectLst/>
                        </a:rPr>
                        <a:t>группы (лет)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85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Критерий </a:t>
                      </a:r>
                      <a:r>
                        <a:rPr lang="ru-RU" sz="1600" b="1" i="0" u="none" strike="noStrike" dirty="0" err="1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эпид.благополучия</a:t>
                      </a:r>
                      <a:r>
                        <a:rPr lang="ru-RU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 у детей и подростков не более 5%, у взрослых не более 10% 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00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3-4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16-17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20-29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30-39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40 - 49 лет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53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 </a:t>
                      </a:r>
                      <a:r>
                        <a:rPr lang="ru-RU" sz="1400" u="none" strike="noStrike" dirty="0" err="1">
                          <a:effectLst/>
                        </a:rPr>
                        <a:t>обслед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число </a:t>
                      </a:r>
                      <a:r>
                        <a:rPr lang="ru-RU" sz="1400" u="none" strike="noStrike" dirty="0" err="1">
                          <a:effectLst/>
                        </a:rPr>
                        <a:t>серонег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% </a:t>
                      </a:r>
                      <a:r>
                        <a:rPr lang="ru-RU" sz="1400" u="none" strike="noStrike" dirty="0" err="1">
                          <a:effectLst/>
                        </a:rPr>
                        <a:t>серонег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 </a:t>
                      </a:r>
                      <a:r>
                        <a:rPr lang="ru-RU" sz="1400" u="none" strike="noStrike" dirty="0" err="1">
                          <a:effectLst/>
                        </a:rPr>
                        <a:t>обслед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число </a:t>
                      </a:r>
                      <a:r>
                        <a:rPr lang="ru-RU" sz="1400" u="none" strike="noStrike" dirty="0" err="1">
                          <a:effectLst/>
                        </a:rPr>
                        <a:t>серонег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% </a:t>
                      </a:r>
                      <a:r>
                        <a:rPr lang="ru-RU" sz="1400" u="none" strike="noStrike" dirty="0" err="1">
                          <a:effectLst/>
                        </a:rPr>
                        <a:t>серонег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 </a:t>
                      </a:r>
                      <a:r>
                        <a:rPr lang="ru-RU" sz="1400" u="none" strike="noStrike" dirty="0" err="1">
                          <a:effectLst/>
                        </a:rPr>
                        <a:t>обслед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число </a:t>
                      </a:r>
                      <a:r>
                        <a:rPr lang="ru-RU" sz="1400" u="none" strike="noStrike" dirty="0" err="1">
                          <a:effectLst/>
                        </a:rPr>
                        <a:t>серонег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% серонег.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 </a:t>
                      </a:r>
                      <a:r>
                        <a:rPr lang="ru-RU" sz="1400" u="none" strike="noStrike" dirty="0" err="1">
                          <a:effectLst/>
                        </a:rPr>
                        <a:t>обслед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число </a:t>
                      </a:r>
                      <a:r>
                        <a:rPr lang="ru-RU" sz="1400" u="none" strike="noStrike" dirty="0" err="1">
                          <a:effectLst/>
                        </a:rPr>
                        <a:t>серонег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% серонег.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всего </a:t>
                      </a:r>
                      <a:r>
                        <a:rPr lang="ru-RU" sz="1400" u="none" strike="noStrike" dirty="0" err="1">
                          <a:effectLst/>
                        </a:rPr>
                        <a:t>обслед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число </a:t>
                      </a:r>
                      <a:r>
                        <a:rPr lang="ru-RU" sz="1400" u="none" strike="noStrike" dirty="0" err="1">
                          <a:effectLst/>
                        </a:rPr>
                        <a:t>серонег</a:t>
                      </a:r>
                      <a:r>
                        <a:rPr lang="ru-RU" sz="1400" u="none" strike="noStrike" dirty="0">
                          <a:effectLst/>
                        </a:rPr>
                        <a:t>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% серонег.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vert="vert27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416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</a:rPr>
                        <a:t>Нижневартовский р-н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20,00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7,40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31,00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0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Нижневартовск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21,00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2,02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14,00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27,00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00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</a:rPr>
                        <a:t>Мегион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25,00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008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Результаты серологического мониторинга </a:t>
            </a:r>
            <a:br>
              <a:rPr lang="ru-RU" sz="3200" dirty="0" smtClean="0"/>
            </a:br>
            <a:r>
              <a:rPr lang="ru-RU" sz="3200" dirty="0" smtClean="0"/>
              <a:t>в 2017 году (коклюш) </a:t>
            </a:r>
            <a:endParaRPr lang="ru-RU" sz="32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556547"/>
              </p:ext>
            </p:extLst>
          </p:nvPr>
        </p:nvGraphicFramePr>
        <p:xfrm>
          <a:off x="546100" y="1124744"/>
          <a:ext cx="8346380" cy="5184576"/>
        </p:xfrm>
        <a:graphic>
          <a:graphicData uri="http://schemas.openxmlformats.org/drawingml/2006/table">
            <a:tbl>
              <a:tblPr/>
              <a:tblGrid>
                <a:gridCol w="3349399"/>
                <a:gridCol w="2162872"/>
                <a:gridCol w="1640799"/>
                <a:gridCol w="1193310"/>
              </a:tblGrid>
              <a:tr h="65097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территории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КОКЛЮШ</a:t>
                      </a:r>
                    </a:p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Индикаторные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группы (лет)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9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Критерий </a:t>
                      </a:r>
                      <a:r>
                        <a:rPr kumimoji="0" lang="ru-RU" sz="16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эпид.благополучия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не более 10% </a:t>
                      </a:r>
                    </a:p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9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3-4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73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обслед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число </a:t>
                      </a:r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серонег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 серонег.</a:t>
                      </a:r>
                    </a:p>
                  </a:txBody>
                  <a:tcPr marL="9525" marR="9525" marT="9525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4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Нижневартовский р-н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Нижневартовск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9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Мегион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03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Поручения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58326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Руководителям медицинских организаций, осуществляющих вакцинопрофилактику населению обеспечить: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исполнение постановления Главного государственного санитарного врача от 14.06.2012 № 5 в соответствии с п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4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МУ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3.1.2943-11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«Организация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и проведение серологического мониторинга состояния коллективного иммунитета к инфекциям, управляемым средствами специфической профилактики (дифтерия, столбняк, коклюш, корь, краснуха, эпидемический паротит, полиомиелит, гепатит В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)». 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проведение </a:t>
            </a:r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противоэпидемических мероприятий при выявлении неудовлетворительных показателей коллективного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иммунитета (анализ прививочной документации </a:t>
            </a:r>
            <a:r>
              <a:rPr lang="ru-RU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серонегативных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, оценка условий транспортировки и хранения вакцин,  дополнительная проверка состояния иммунитета той же индикаторной группы в другом коллективе, иммунизация </a:t>
            </a:r>
            <a:r>
              <a:rPr lang="ru-RU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серонегативных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).</a:t>
            </a:r>
          </a:p>
          <a:p>
            <a:pPr algn="just">
              <a:buFontTx/>
              <a:buChar char="-"/>
            </a:pP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предоставление в </a:t>
            </a:r>
            <a:r>
              <a:rPr lang="ru-RU" sz="2400" dirty="0" err="1" smtClean="0">
                <a:latin typeface="Times New Roman" pitchFamily="18" charset="0"/>
                <a:ea typeface="Times New Roman"/>
                <a:cs typeface="Times New Roman" pitchFamily="18" charset="0"/>
              </a:rPr>
              <a:t>Депздрав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Югры до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12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.201</a:t>
            </a:r>
            <a:r>
              <a:rPr lang="en-US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7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сведения о проведенных противоэпидемических мероприятиях.  </a:t>
            </a: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3177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333</Words>
  <Application>Microsoft Office PowerPoint</Application>
  <PresentationFormat>Экран (4:3)</PresentationFormat>
  <Paragraphs>109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О результатах серологического мониторинга состояния коллективного иммунитета к управляемым инфекциям на территории ХМАО – Югры  в 2017 году. </vt:lpstr>
      <vt:lpstr>Постановление  Главного государственного санитарного врача по ХМАО – Югре от 14.06.2012 № 5 «Организация и проведение серологического  мониторинга состояния коллективного  иммунитета к управляемым инфекциям на территории ХМАО – Югры в 2012-2019 гг. </vt:lpstr>
      <vt:lpstr>Результаты серологического мониторинга  в 2017 году (коклюш) </vt:lpstr>
      <vt:lpstr>Поручения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охвате вакцинопрофилактикой населения в медицинских организациях ХМАО – Югры в рамках Национального календаря профилактических прививок   (итоги 11 месяцев 2017 года)</dc:title>
  <dc:creator>yakovlevamed yakovlevamed</dc:creator>
  <cp:lastModifiedBy>yakovlevamed yakovlevamed</cp:lastModifiedBy>
  <cp:revision>36</cp:revision>
  <dcterms:created xsi:type="dcterms:W3CDTF">2017-12-11T03:53:59Z</dcterms:created>
  <dcterms:modified xsi:type="dcterms:W3CDTF">2017-12-13T13:23:43Z</dcterms:modified>
</cp:coreProperties>
</file>