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theme/themeOverride1.xml" ContentType="application/vnd.openxmlformats-officedocument.themeOverride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drawings/drawing3.xml" ContentType="application/vnd.openxmlformats-officedocument.drawingml.chartshapes+xml"/>
  <Override PartName="/ppt/charts/chart4.xml" ContentType="application/vnd.openxmlformats-officedocument.drawingml.chart+xml"/>
  <Override PartName="/ppt/theme/themeOverride2.xml" ContentType="application/vnd.openxmlformats-officedocument.themeOverride+xml"/>
  <Override PartName="/ppt/drawings/drawing4.xml" ContentType="application/vnd.openxmlformats-officedocument.drawingml.chartshapes+xml"/>
  <Override PartName="/ppt/charts/chart5.xml" ContentType="application/vnd.openxmlformats-officedocument.drawingml.chart+xml"/>
  <Override PartName="/ppt/theme/themeOverride3.xml" ContentType="application/vnd.openxmlformats-officedocument.themeOverride+xml"/>
  <Override PartName="/ppt/drawings/drawing5.xml" ContentType="application/vnd.openxmlformats-officedocument.drawingml.chartshapes+xml"/>
  <Override PartName="/ppt/charts/chart6.xml" ContentType="application/vnd.openxmlformats-officedocument.drawingml.chart+xml"/>
  <Override PartName="/ppt/theme/themeOverride4.xml" ContentType="application/vnd.openxmlformats-officedocument.themeOverride+xml"/>
  <Override PartName="/ppt/drawings/drawing6.xml" ContentType="application/vnd.openxmlformats-officedocument.drawingml.chartshapes+xml"/>
  <Override PartName="/ppt/charts/chart7.xml" ContentType="application/vnd.openxmlformats-officedocument.drawingml.chart+xml"/>
  <Override PartName="/ppt/theme/themeOverride5.xml" ContentType="application/vnd.openxmlformats-officedocument.themeOverride+xml"/>
  <Override PartName="/ppt/drawings/drawing7.xml" ContentType="application/vnd.openxmlformats-officedocument.drawingml.chartshapes+xml"/>
  <Override PartName="/ppt/charts/chart8.xml" ContentType="application/vnd.openxmlformats-officedocument.drawingml.chart+xml"/>
  <Override PartName="/ppt/theme/themeOverride6.xml" ContentType="application/vnd.openxmlformats-officedocument.themeOverride+xml"/>
  <Override PartName="/ppt/drawings/drawing8.xml" ContentType="application/vnd.openxmlformats-officedocument.drawingml.chartshapes+xml"/>
  <Override PartName="/ppt/charts/chart9.xml" ContentType="application/vnd.openxmlformats-officedocument.drawingml.chart+xml"/>
  <Override PartName="/ppt/theme/themeOverride7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70" r:id="rId14"/>
    <p:sldId id="271" r:id="rId15"/>
    <p:sldId id="273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8" y="-7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.xml"/><Relationship Id="rId2" Type="http://schemas.openxmlformats.org/officeDocument/2006/relationships/package" Target="../embeddings/_____Microsoft_Excel2.xlsx"/><Relationship Id="rId1" Type="http://schemas.openxmlformats.org/officeDocument/2006/relationships/themeOverride" Target="../theme/themeOverride1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4.xml"/><Relationship Id="rId2" Type="http://schemas.openxmlformats.org/officeDocument/2006/relationships/package" Target="../embeddings/_____Microsoft_Excel4.xlsx"/><Relationship Id="rId1" Type="http://schemas.openxmlformats.org/officeDocument/2006/relationships/themeOverride" Target="../theme/themeOverride2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5.xml"/><Relationship Id="rId2" Type="http://schemas.openxmlformats.org/officeDocument/2006/relationships/package" Target="../embeddings/_____Microsoft_Excel5.xlsx"/><Relationship Id="rId1" Type="http://schemas.openxmlformats.org/officeDocument/2006/relationships/themeOverride" Target="../theme/themeOverride3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6.xml"/><Relationship Id="rId2" Type="http://schemas.openxmlformats.org/officeDocument/2006/relationships/package" Target="../embeddings/_____Microsoft_Excel6.xlsx"/><Relationship Id="rId1" Type="http://schemas.openxmlformats.org/officeDocument/2006/relationships/themeOverride" Target="../theme/themeOverride4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7.xml"/><Relationship Id="rId2" Type="http://schemas.openxmlformats.org/officeDocument/2006/relationships/package" Target="../embeddings/_____Microsoft_Excel7.xlsx"/><Relationship Id="rId1" Type="http://schemas.openxmlformats.org/officeDocument/2006/relationships/themeOverride" Target="../theme/themeOverride5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8.xml"/><Relationship Id="rId2" Type="http://schemas.openxmlformats.org/officeDocument/2006/relationships/package" Target="../embeddings/_____Microsoft_Excel8.xlsx"/><Relationship Id="rId1" Type="http://schemas.openxmlformats.org/officeDocument/2006/relationships/themeOverride" Target="../theme/themeOverride6.xm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9.xlsx"/><Relationship Id="rId1" Type="http://schemas.openxmlformats.org/officeDocument/2006/relationships/themeOverride" Target="../theme/themeOverride7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Pt>
            <c:idx val="1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</c:spPr>
          </c:dPt>
          <c:dPt>
            <c:idx val="6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</c:spPr>
          </c:dPt>
          <c:dPt>
            <c:idx val="8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</c:spPr>
          </c:dPt>
          <c:dPt>
            <c:idx val="9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</c:spPr>
          </c:dPt>
          <c:dPt>
            <c:idx val="10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</c:spPr>
          </c:dPt>
          <c:dPt>
            <c:idx val="11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</c:spPr>
          </c:dPt>
          <c:dPt>
            <c:idx val="12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</c:spPr>
          </c:dPt>
          <c:dPt>
            <c:idx val="13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</c:spPr>
          </c:dPt>
          <c:dPt>
            <c:idx val="14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</c:spPr>
          </c:dPt>
          <c:dPt>
            <c:idx val="15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</c:spPr>
          </c:dPt>
          <c:dPt>
            <c:idx val="16"/>
            <c:invertIfNegative val="0"/>
            <c:bubble3D val="0"/>
            <c:spPr>
              <a:solidFill>
                <a:srgbClr val="7030A0"/>
              </a:solidFill>
            </c:spPr>
          </c:dPt>
          <c:dPt>
            <c:idx val="17"/>
            <c:invertIfNegative val="0"/>
            <c:bubble3D val="0"/>
            <c:spPr>
              <a:solidFill>
                <a:srgbClr val="7030A0"/>
              </a:solidFill>
            </c:spPr>
          </c:dPt>
          <c:dPt>
            <c:idx val="18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</c:spPr>
          </c:dPt>
          <c:dLbls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'11мес хмао'!$A$2:$A$20</c:f>
              <c:strCache>
                <c:ptCount val="19"/>
                <c:pt idx="0">
                  <c:v>Коклюш V</c:v>
                </c:pt>
                <c:pt idx="1">
                  <c:v>Коклюш RV</c:v>
                </c:pt>
                <c:pt idx="2">
                  <c:v>Дифтерия V</c:v>
                </c:pt>
                <c:pt idx="3">
                  <c:v>Дифтерия RV</c:v>
                </c:pt>
                <c:pt idx="4">
                  <c:v>Столбняк V </c:v>
                </c:pt>
                <c:pt idx="5">
                  <c:v>Столбняк RV </c:v>
                </c:pt>
                <c:pt idx="6">
                  <c:v>Полиомиелит V</c:v>
                </c:pt>
                <c:pt idx="7">
                  <c:v>Полиомиелит RV</c:v>
                </c:pt>
                <c:pt idx="8">
                  <c:v>Корь V всего</c:v>
                </c:pt>
                <c:pt idx="9">
                  <c:v>Корь RV всего</c:v>
                </c:pt>
                <c:pt idx="10">
                  <c:v>Эпидпаротит V</c:v>
                </c:pt>
                <c:pt idx="11">
                  <c:v>Эпипаротит RV</c:v>
                </c:pt>
                <c:pt idx="12">
                  <c:v>Краснуха V всего</c:v>
                </c:pt>
                <c:pt idx="13">
                  <c:v>Краснуха RV всего</c:v>
                </c:pt>
                <c:pt idx="14">
                  <c:v>Туберкулез прививки всего</c:v>
                </c:pt>
                <c:pt idx="15">
                  <c:v>Туберкулез V новорожденых</c:v>
                </c:pt>
                <c:pt idx="16">
                  <c:v>Гепатит В V всего</c:v>
                </c:pt>
                <c:pt idx="17">
                  <c:v>Гепатит В V взрослые</c:v>
                </c:pt>
                <c:pt idx="18">
                  <c:v>Гепатит В V дети</c:v>
                </c:pt>
              </c:strCache>
            </c:strRef>
          </c:cat>
          <c:val>
            <c:numRef>
              <c:f>'11мес хмао'!$B$2:$B$20</c:f>
              <c:numCache>
                <c:formatCode>0.0</c:formatCode>
                <c:ptCount val="19"/>
                <c:pt idx="0">
                  <c:v>91.58</c:v>
                </c:pt>
                <c:pt idx="1">
                  <c:v>87.68</c:v>
                </c:pt>
                <c:pt idx="2">
                  <c:v>93.67</c:v>
                </c:pt>
                <c:pt idx="3">
                  <c:v>93.96</c:v>
                </c:pt>
                <c:pt idx="4">
                  <c:v>94.81</c:v>
                </c:pt>
                <c:pt idx="5">
                  <c:v>95.28</c:v>
                </c:pt>
                <c:pt idx="6">
                  <c:v>61.4</c:v>
                </c:pt>
                <c:pt idx="7">
                  <c:v>92.1</c:v>
                </c:pt>
                <c:pt idx="8">
                  <c:v>79.87</c:v>
                </c:pt>
                <c:pt idx="9">
                  <c:v>88.24</c:v>
                </c:pt>
                <c:pt idx="10">
                  <c:v>90.58</c:v>
                </c:pt>
                <c:pt idx="11">
                  <c:v>87.54</c:v>
                </c:pt>
                <c:pt idx="12">
                  <c:v>89.6</c:v>
                </c:pt>
                <c:pt idx="13">
                  <c:v>87.63</c:v>
                </c:pt>
                <c:pt idx="14">
                  <c:v>81.87</c:v>
                </c:pt>
                <c:pt idx="15">
                  <c:v>75.41</c:v>
                </c:pt>
                <c:pt idx="16">
                  <c:v>107.57</c:v>
                </c:pt>
                <c:pt idx="17">
                  <c:v>129.61000000000001</c:v>
                </c:pt>
                <c:pt idx="18">
                  <c:v>87.33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9487872"/>
        <c:axId val="49397760"/>
      </c:barChart>
      <c:catAx>
        <c:axId val="4948787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5400000" vert="horz"/>
          <a:lstStyle/>
          <a:p>
            <a:pPr>
              <a:defRPr sz="1600"/>
            </a:pPr>
            <a:endParaRPr lang="ru-RU"/>
          </a:p>
        </c:txPr>
        <c:crossAx val="49397760"/>
        <c:crosses val="autoZero"/>
        <c:auto val="1"/>
        <c:lblAlgn val="ctr"/>
        <c:lblOffset val="100"/>
        <c:noMultiLvlLbl val="0"/>
      </c:catAx>
      <c:valAx>
        <c:axId val="49397760"/>
        <c:scaling>
          <c:orientation val="minMax"/>
        </c:scaling>
        <c:delete val="0"/>
        <c:axPos val="l"/>
        <c:majorGridlines/>
        <c:numFmt formatCode="0.0" sourceLinked="1"/>
        <c:majorTickMark val="out"/>
        <c:minorTickMark val="none"/>
        <c:tickLblPos val="nextTo"/>
        <c:crossAx val="4948787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5.2825753729012756E-2"/>
          <c:y val="2.8143269163597898E-2"/>
          <c:w val="0.93842524452835763"/>
          <c:h val="0.556458021398486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'коклюш 11 мес 2017'!$B$2</c:f>
              <c:strCache>
                <c:ptCount val="1"/>
                <c:pt idx="0">
                  <c:v>V Вакцинация</c:v>
                </c:pt>
              </c:strCache>
            </c:strRef>
          </c:tx>
          <c:invertIfNegative val="0"/>
          <c:cat>
            <c:strRef>
              <c:f>'коклюш 11 мес 2017'!$A$3:$A$38</c:f>
              <c:strCache>
                <c:ptCount val="36"/>
                <c:pt idx="0">
                  <c:v>ХМАО - Югра </c:v>
                </c:pt>
                <c:pt idx="1">
                  <c:v>Советская РБ</c:v>
                </c:pt>
                <c:pt idx="2">
                  <c:v>Белоярская РБ</c:v>
                </c:pt>
                <c:pt idx="3">
                  <c:v>Березовская РБ</c:v>
                </c:pt>
                <c:pt idx="4">
                  <c:v>Игримская РБ</c:v>
                </c:pt>
                <c:pt idx="5">
                  <c:v>Когалымская ГБ</c:v>
                </c:pt>
                <c:pt idx="6">
                  <c:v>Центр общей врачебной практики</c:v>
                </c:pt>
                <c:pt idx="7">
                  <c:v>Кондинская РБ</c:v>
                </c:pt>
                <c:pt idx="8">
                  <c:v>Лангепаская ГБ</c:v>
                </c:pt>
                <c:pt idx="9">
                  <c:v>Лянторская ГБ</c:v>
                </c:pt>
                <c:pt idx="10">
                  <c:v>Мегионская ГДБ "Жемчужинка"</c:v>
                </c:pt>
                <c:pt idx="11">
                  <c:v>Нефткеюганская районная больница</c:v>
                </c:pt>
                <c:pt idx="12">
                  <c:v>Нефтеюганская ОБ им. В.И. Яцкив</c:v>
                </c:pt>
                <c:pt idx="13">
                  <c:v>Нижневартовская РБ</c:v>
                </c:pt>
                <c:pt idx="14">
                  <c:v>Нижневартовская детская поликлиника</c:v>
                </c:pt>
                <c:pt idx="15">
                  <c:v>Нижнесортымская УБ</c:v>
                </c:pt>
                <c:pt idx="16">
                  <c:v>Новоаганская РБ</c:v>
                </c:pt>
                <c:pt idx="17">
                  <c:v>Няганская детская поликлиника</c:v>
                </c:pt>
                <c:pt idx="18">
                  <c:v>Няганская городская поликлиника</c:v>
                </c:pt>
                <c:pt idx="19">
                  <c:v>ОКБ г. Ханты-Мансийск</c:v>
                </c:pt>
                <c:pt idx="20">
                  <c:v>Октябрьская РБ</c:v>
                </c:pt>
                <c:pt idx="21">
                  <c:v>Пионерская РБ</c:v>
                </c:pt>
                <c:pt idx="22">
                  <c:v>Покачевская ГБ</c:v>
                </c:pt>
                <c:pt idx="23">
                  <c:v>Поликлиника п. Белый Яр</c:v>
                </c:pt>
                <c:pt idx="24">
                  <c:v>Пыть-Яхская ОКБ</c:v>
                </c:pt>
                <c:pt idx="25">
                  <c:v>Радужнинская ГБ</c:v>
                </c:pt>
                <c:pt idx="26">
                  <c:v>Сургутская ГП № 4</c:v>
                </c:pt>
                <c:pt idx="27">
                  <c:v>Сургутская ГКП № 1</c:v>
                </c:pt>
                <c:pt idx="28">
                  <c:v>Сургутская ГКП № 2</c:v>
                </c:pt>
                <c:pt idx="29">
                  <c:v>Сургутская ГКП № 5</c:v>
                </c:pt>
                <c:pt idx="30">
                  <c:v>Сургутская ГП № 3</c:v>
                </c:pt>
                <c:pt idx="31">
                  <c:v>Урайская ГКБ</c:v>
                </c:pt>
                <c:pt idx="32">
                  <c:v>Федоровская ГБ</c:v>
                </c:pt>
                <c:pt idx="33">
                  <c:v>Ханты-Мансийская РБ</c:v>
                </c:pt>
                <c:pt idx="34">
                  <c:v>Югорская ГБ</c:v>
                </c:pt>
                <c:pt idx="35">
                  <c:v>Угутская УБ</c:v>
                </c:pt>
              </c:strCache>
            </c:strRef>
          </c:cat>
          <c:val>
            <c:numRef>
              <c:f>'коклюш 11 мес 2017'!$B$3:$B$38</c:f>
              <c:numCache>
                <c:formatCode>0.00;[Red]0.00</c:formatCode>
                <c:ptCount val="36"/>
                <c:pt idx="0">
                  <c:v>91.58</c:v>
                </c:pt>
                <c:pt idx="1">
                  <c:v>100</c:v>
                </c:pt>
                <c:pt idx="2">
                  <c:v>84.5</c:v>
                </c:pt>
                <c:pt idx="3">
                  <c:v>91.08</c:v>
                </c:pt>
                <c:pt idx="4">
                  <c:v>99.17</c:v>
                </c:pt>
                <c:pt idx="5">
                  <c:v>90.31</c:v>
                </c:pt>
                <c:pt idx="6">
                  <c:v>91.25</c:v>
                </c:pt>
                <c:pt idx="7">
                  <c:v>94.9</c:v>
                </c:pt>
                <c:pt idx="8">
                  <c:v>93.47</c:v>
                </c:pt>
                <c:pt idx="9">
                  <c:v>89.92</c:v>
                </c:pt>
                <c:pt idx="10">
                  <c:v>85.41</c:v>
                </c:pt>
                <c:pt idx="11">
                  <c:v>81.11</c:v>
                </c:pt>
                <c:pt idx="12">
                  <c:v>83.54</c:v>
                </c:pt>
                <c:pt idx="13">
                  <c:v>100</c:v>
                </c:pt>
                <c:pt idx="14">
                  <c:v>92.49</c:v>
                </c:pt>
                <c:pt idx="15">
                  <c:v>92.2</c:v>
                </c:pt>
                <c:pt idx="16">
                  <c:v>94</c:v>
                </c:pt>
                <c:pt idx="17">
                  <c:v>84.55</c:v>
                </c:pt>
                <c:pt idx="18">
                  <c:v>151.6</c:v>
                </c:pt>
                <c:pt idx="19">
                  <c:v>98</c:v>
                </c:pt>
                <c:pt idx="20">
                  <c:v>107.2</c:v>
                </c:pt>
                <c:pt idx="21">
                  <c:v>93.1</c:v>
                </c:pt>
                <c:pt idx="22">
                  <c:v>89.62</c:v>
                </c:pt>
                <c:pt idx="23">
                  <c:v>91.15</c:v>
                </c:pt>
                <c:pt idx="24">
                  <c:v>89.33</c:v>
                </c:pt>
                <c:pt idx="25">
                  <c:v>70.989999999999995</c:v>
                </c:pt>
                <c:pt idx="26">
                  <c:v>115.17</c:v>
                </c:pt>
                <c:pt idx="27">
                  <c:v>90</c:v>
                </c:pt>
                <c:pt idx="28">
                  <c:v>93.45</c:v>
                </c:pt>
                <c:pt idx="29">
                  <c:v>89.3</c:v>
                </c:pt>
                <c:pt idx="30">
                  <c:v>65.8</c:v>
                </c:pt>
                <c:pt idx="31">
                  <c:v>98</c:v>
                </c:pt>
                <c:pt idx="32">
                  <c:v>76.36</c:v>
                </c:pt>
                <c:pt idx="33">
                  <c:v>98.5</c:v>
                </c:pt>
                <c:pt idx="34">
                  <c:v>87.6</c:v>
                </c:pt>
                <c:pt idx="35">
                  <c:v>90</c:v>
                </c:pt>
              </c:numCache>
            </c:numRef>
          </c:val>
        </c:ser>
        <c:ser>
          <c:idx val="1"/>
          <c:order val="1"/>
          <c:tx>
            <c:strRef>
              <c:f>'коклюш 11 мес 2017'!$C$2</c:f>
              <c:strCache>
                <c:ptCount val="1"/>
                <c:pt idx="0">
                  <c:v>RV Ревакцинация</c:v>
                </c:pt>
              </c:strCache>
            </c:strRef>
          </c:tx>
          <c:invertIfNegative val="0"/>
          <c:cat>
            <c:strRef>
              <c:f>'коклюш 11 мес 2017'!$A$3:$A$38</c:f>
              <c:strCache>
                <c:ptCount val="36"/>
                <c:pt idx="0">
                  <c:v>ХМАО - Югра </c:v>
                </c:pt>
                <c:pt idx="1">
                  <c:v>Советская РБ</c:v>
                </c:pt>
                <c:pt idx="2">
                  <c:v>Белоярская РБ</c:v>
                </c:pt>
                <c:pt idx="3">
                  <c:v>Березовская РБ</c:v>
                </c:pt>
                <c:pt idx="4">
                  <c:v>Игримская РБ</c:v>
                </c:pt>
                <c:pt idx="5">
                  <c:v>Когалымская ГБ</c:v>
                </c:pt>
                <c:pt idx="6">
                  <c:v>Центр общей врачебной практики</c:v>
                </c:pt>
                <c:pt idx="7">
                  <c:v>Кондинская РБ</c:v>
                </c:pt>
                <c:pt idx="8">
                  <c:v>Лангепаская ГБ</c:v>
                </c:pt>
                <c:pt idx="9">
                  <c:v>Лянторская ГБ</c:v>
                </c:pt>
                <c:pt idx="10">
                  <c:v>Мегионская ГДБ "Жемчужинка"</c:v>
                </c:pt>
                <c:pt idx="11">
                  <c:v>Нефткеюганская районная больница</c:v>
                </c:pt>
                <c:pt idx="12">
                  <c:v>Нефтеюганская ОБ им. В.И. Яцкив</c:v>
                </c:pt>
                <c:pt idx="13">
                  <c:v>Нижневартовская РБ</c:v>
                </c:pt>
                <c:pt idx="14">
                  <c:v>Нижневартовская детская поликлиника</c:v>
                </c:pt>
                <c:pt idx="15">
                  <c:v>Нижнесортымская УБ</c:v>
                </c:pt>
                <c:pt idx="16">
                  <c:v>Новоаганская РБ</c:v>
                </c:pt>
                <c:pt idx="17">
                  <c:v>Няганская детская поликлиника</c:v>
                </c:pt>
                <c:pt idx="18">
                  <c:v>Няганская городская поликлиника</c:v>
                </c:pt>
                <c:pt idx="19">
                  <c:v>ОКБ г. Ханты-Мансийск</c:v>
                </c:pt>
                <c:pt idx="20">
                  <c:v>Октябрьская РБ</c:v>
                </c:pt>
                <c:pt idx="21">
                  <c:v>Пионерская РБ</c:v>
                </c:pt>
                <c:pt idx="22">
                  <c:v>Покачевская ГБ</c:v>
                </c:pt>
                <c:pt idx="23">
                  <c:v>Поликлиника п. Белый Яр</c:v>
                </c:pt>
                <c:pt idx="24">
                  <c:v>Пыть-Яхская ОКБ</c:v>
                </c:pt>
                <c:pt idx="25">
                  <c:v>Радужнинская ГБ</c:v>
                </c:pt>
                <c:pt idx="26">
                  <c:v>Сургутская ГП № 4</c:v>
                </c:pt>
                <c:pt idx="27">
                  <c:v>Сургутская ГКП № 1</c:v>
                </c:pt>
                <c:pt idx="28">
                  <c:v>Сургутская ГКП № 2</c:v>
                </c:pt>
                <c:pt idx="29">
                  <c:v>Сургутская ГКП № 5</c:v>
                </c:pt>
                <c:pt idx="30">
                  <c:v>Сургутская ГП № 3</c:v>
                </c:pt>
                <c:pt idx="31">
                  <c:v>Урайская ГКБ</c:v>
                </c:pt>
                <c:pt idx="32">
                  <c:v>Федоровская ГБ</c:v>
                </c:pt>
                <c:pt idx="33">
                  <c:v>Ханты-Мансийская РБ</c:v>
                </c:pt>
                <c:pt idx="34">
                  <c:v>Югорская ГБ</c:v>
                </c:pt>
                <c:pt idx="35">
                  <c:v>Угутская УБ</c:v>
                </c:pt>
              </c:strCache>
            </c:strRef>
          </c:cat>
          <c:val>
            <c:numRef>
              <c:f>'коклюш 11 мес 2017'!$C$3:$C$38</c:f>
              <c:numCache>
                <c:formatCode>0.00;[Red]0.00</c:formatCode>
                <c:ptCount val="36"/>
                <c:pt idx="0">
                  <c:v>87.68</c:v>
                </c:pt>
                <c:pt idx="1">
                  <c:v>97.2</c:v>
                </c:pt>
                <c:pt idx="2">
                  <c:v>84.1</c:v>
                </c:pt>
                <c:pt idx="3">
                  <c:v>89.57</c:v>
                </c:pt>
                <c:pt idx="4">
                  <c:v>110.92</c:v>
                </c:pt>
                <c:pt idx="5">
                  <c:v>68.680000000000007</c:v>
                </c:pt>
                <c:pt idx="6">
                  <c:v>81.819999999999993</c:v>
                </c:pt>
                <c:pt idx="7">
                  <c:v>91.72</c:v>
                </c:pt>
                <c:pt idx="8">
                  <c:v>92.89</c:v>
                </c:pt>
                <c:pt idx="9">
                  <c:v>83.3</c:v>
                </c:pt>
                <c:pt idx="10">
                  <c:v>109.84</c:v>
                </c:pt>
                <c:pt idx="11">
                  <c:v>82.18</c:v>
                </c:pt>
                <c:pt idx="12">
                  <c:v>82.61</c:v>
                </c:pt>
                <c:pt idx="13">
                  <c:v>96.66</c:v>
                </c:pt>
                <c:pt idx="14">
                  <c:v>85.22</c:v>
                </c:pt>
                <c:pt idx="15">
                  <c:v>83.41</c:v>
                </c:pt>
                <c:pt idx="16">
                  <c:v>95.29</c:v>
                </c:pt>
                <c:pt idx="17">
                  <c:v>86.29</c:v>
                </c:pt>
                <c:pt idx="18">
                  <c:v>114.3</c:v>
                </c:pt>
                <c:pt idx="19">
                  <c:v>102.75</c:v>
                </c:pt>
                <c:pt idx="20">
                  <c:v>91.07</c:v>
                </c:pt>
                <c:pt idx="21">
                  <c:v>96.15</c:v>
                </c:pt>
                <c:pt idx="22">
                  <c:v>86.92</c:v>
                </c:pt>
                <c:pt idx="23">
                  <c:v>88.52</c:v>
                </c:pt>
                <c:pt idx="24">
                  <c:v>91.69</c:v>
                </c:pt>
                <c:pt idx="25">
                  <c:v>61.73</c:v>
                </c:pt>
                <c:pt idx="26">
                  <c:v>91.7</c:v>
                </c:pt>
                <c:pt idx="27">
                  <c:v>90</c:v>
                </c:pt>
                <c:pt idx="28">
                  <c:v>93.88</c:v>
                </c:pt>
                <c:pt idx="29">
                  <c:v>92.5</c:v>
                </c:pt>
                <c:pt idx="30">
                  <c:v>70.77</c:v>
                </c:pt>
                <c:pt idx="31">
                  <c:v>92.4</c:v>
                </c:pt>
                <c:pt idx="32">
                  <c:v>74.599999999999994</c:v>
                </c:pt>
                <c:pt idx="33">
                  <c:v>85.51</c:v>
                </c:pt>
                <c:pt idx="34">
                  <c:v>89.78</c:v>
                </c:pt>
                <c:pt idx="35">
                  <c:v>66.67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3055104"/>
        <c:axId val="48709632"/>
      </c:barChart>
      <c:catAx>
        <c:axId val="14305510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5400000" vert="horz"/>
          <a:lstStyle/>
          <a:p>
            <a:pPr>
              <a:defRPr sz="1100"/>
            </a:pPr>
            <a:endParaRPr lang="ru-RU"/>
          </a:p>
        </c:txPr>
        <c:crossAx val="48709632"/>
        <c:crosses val="autoZero"/>
        <c:auto val="1"/>
        <c:lblAlgn val="ctr"/>
        <c:lblOffset val="100"/>
        <c:noMultiLvlLbl val="0"/>
      </c:catAx>
      <c:valAx>
        <c:axId val="48709632"/>
        <c:scaling>
          <c:orientation val="minMax"/>
        </c:scaling>
        <c:delete val="0"/>
        <c:axPos val="l"/>
        <c:majorGridlines/>
        <c:numFmt formatCode="0.00;[Red]0.00" sourceLinked="1"/>
        <c:majorTickMark val="out"/>
        <c:minorTickMark val="none"/>
        <c:tickLblPos val="nextTo"/>
        <c:crossAx val="14305510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6.3658697420716698E-2"/>
          <c:y val="1.5632665688652039E-2"/>
          <c:w val="0.410586995710154"/>
          <c:h val="0.14069924471889028"/>
        </c:manualLayout>
      </c:layout>
      <c:overlay val="0"/>
      <c:txPr>
        <a:bodyPr/>
        <a:lstStyle/>
        <a:p>
          <a:pPr>
            <a:defRPr sz="1400"/>
          </a:pPr>
          <a:endParaRPr lang="ru-RU"/>
        </a:p>
      </c:txPr>
    </c:legend>
    <c:plotVisOnly val="1"/>
    <c:dispBlanksAs val="gap"/>
    <c:showDLblsOverMax val="0"/>
  </c:chart>
  <c:externalData r:id="rId2">
    <c:autoUpdate val="0"/>
  </c:externalData>
  <c:userShapes r:id="rId3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3309949455218192E-2"/>
          <c:y val="1.2967434675932929E-2"/>
          <c:w val="0.94266985187804775"/>
          <c:h val="0.5374253931624732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'вакц дифтерия'!$B$1</c:f>
              <c:strCache>
                <c:ptCount val="1"/>
                <c:pt idx="0">
                  <c:v>V </c:v>
                </c:pt>
              </c:strCache>
            </c:strRef>
          </c:tx>
          <c:invertIfNegative val="0"/>
          <c:cat>
            <c:strRef>
              <c:f>'вакц дифтерия'!$A$2:$A$37</c:f>
              <c:strCache>
                <c:ptCount val="36"/>
                <c:pt idx="0">
                  <c:v>ХМАО - Югра </c:v>
                </c:pt>
                <c:pt idx="1">
                  <c:v>Советская РБ</c:v>
                </c:pt>
                <c:pt idx="2">
                  <c:v>Белоярская РБ</c:v>
                </c:pt>
                <c:pt idx="3">
                  <c:v>Березовская РБ</c:v>
                </c:pt>
                <c:pt idx="4">
                  <c:v>Игримская РБ</c:v>
                </c:pt>
                <c:pt idx="5">
                  <c:v>Когалымская ГБ</c:v>
                </c:pt>
                <c:pt idx="6">
                  <c:v>Центр общей врачебной практики</c:v>
                </c:pt>
                <c:pt idx="7">
                  <c:v>Кондинская РБ</c:v>
                </c:pt>
                <c:pt idx="8">
                  <c:v>Лангепаская ГБ</c:v>
                </c:pt>
                <c:pt idx="9">
                  <c:v>Лянторская ГБ</c:v>
                </c:pt>
                <c:pt idx="10">
                  <c:v>Мегионская ГДБ "Жемчужинка"</c:v>
                </c:pt>
                <c:pt idx="11">
                  <c:v>Нефткеюганская районная больница</c:v>
                </c:pt>
                <c:pt idx="12">
                  <c:v>Нефтеюганская ОБ им. В.И. Яцкив</c:v>
                </c:pt>
                <c:pt idx="13">
                  <c:v>Нижневартовская РБ</c:v>
                </c:pt>
                <c:pt idx="14">
                  <c:v>Нижневартовская детская поликлиника</c:v>
                </c:pt>
                <c:pt idx="15">
                  <c:v>Нижнесортымская УБ</c:v>
                </c:pt>
                <c:pt idx="16">
                  <c:v>Новоаганская РБ</c:v>
                </c:pt>
                <c:pt idx="17">
                  <c:v>Няганская детская поликлиника</c:v>
                </c:pt>
                <c:pt idx="18">
                  <c:v>Няганская городская поликлиника</c:v>
                </c:pt>
                <c:pt idx="19">
                  <c:v>ОКБ г. Ханты-Мансийск</c:v>
                </c:pt>
                <c:pt idx="20">
                  <c:v>Октябрьская РБ</c:v>
                </c:pt>
                <c:pt idx="21">
                  <c:v>Пионерская РБ</c:v>
                </c:pt>
                <c:pt idx="22">
                  <c:v>Покачевская ГБ</c:v>
                </c:pt>
                <c:pt idx="23">
                  <c:v>Поликлиника п. Белый Яр</c:v>
                </c:pt>
                <c:pt idx="24">
                  <c:v>Пыть-Яхская ОКБ</c:v>
                </c:pt>
                <c:pt idx="25">
                  <c:v>Радужнинская ГБ</c:v>
                </c:pt>
                <c:pt idx="26">
                  <c:v>Сургутская ГП № 4</c:v>
                </c:pt>
                <c:pt idx="27">
                  <c:v>Сургутская ГКП № 1</c:v>
                </c:pt>
                <c:pt idx="28">
                  <c:v>Сургутская ГКП № 2</c:v>
                </c:pt>
                <c:pt idx="29">
                  <c:v>Сургутская ГКП № 5</c:v>
                </c:pt>
                <c:pt idx="30">
                  <c:v>Сургутская ГП № 3</c:v>
                </c:pt>
                <c:pt idx="31">
                  <c:v>Урайская ГКБ</c:v>
                </c:pt>
                <c:pt idx="32">
                  <c:v>Федоровская ГБ</c:v>
                </c:pt>
                <c:pt idx="33">
                  <c:v>Ханты-Мансийская РБ</c:v>
                </c:pt>
                <c:pt idx="34">
                  <c:v>Югорская ГБ</c:v>
                </c:pt>
                <c:pt idx="35">
                  <c:v>Угутская УБ</c:v>
                </c:pt>
              </c:strCache>
            </c:strRef>
          </c:cat>
          <c:val>
            <c:numRef>
              <c:f>'вакц дифтерия'!$B$2:$B$37</c:f>
              <c:numCache>
                <c:formatCode>0.00;[Red]0.00</c:formatCode>
                <c:ptCount val="36"/>
                <c:pt idx="0">
                  <c:v>93.67</c:v>
                </c:pt>
                <c:pt idx="1">
                  <c:v>100</c:v>
                </c:pt>
                <c:pt idx="2">
                  <c:v>93.14</c:v>
                </c:pt>
                <c:pt idx="3">
                  <c:v>96.24</c:v>
                </c:pt>
                <c:pt idx="4">
                  <c:v>105</c:v>
                </c:pt>
                <c:pt idx="5">
                  <c:v>88.6</c:v>
                </c:pt>
                <c:pt idx="6">
                  <c:v>93.75</c:v>
                </c:pt>
                <c:pt idx="7">
                  <c:v>96.1</c:v>
                </c:pt>
                <c:pt idx="8">
                  <c:v>92.9</c:v>
                </c:pt>
                <c:pt idx="9">
                  <c:v>91.99</c:v>
                </c:pt>
                <c:pt idx="10">
                  <c:v>87.97</c:v>
                </c:pt>
                <c:pt idx="11">
                  <c:v>82.68</c:v>
                </c:pt>
                <c:pt idx="12">
                  <c:v>83.11</c:v>
                </c:pt>
                <c:pt idx="13">
                  <c:v>200</c:v>
                </c:pt>
                <c:pt idx="14">
                  <c:v>93.72</c:v>
                </c:pt>
                <c:pt idx="15">
                  <c:v>92.2</c:v>
                </c:pt>
                <c:pt idx="16">
                  <c:v>94</c:v>
                </c:pt>
                <c:pt idx="17">
                  <c:v>85.56</c:v>
                </c:pt>
                <c:pt idx="18">
                  <c:v>100</c:v>
                </c:pt>
                <c:pt idx="19">
                  <c:v>99.8</c:v>
                </c:pt>
                <c:pt idx="20">
                  <c:v>103.1</c:v>
                </c:pt>
                <c:pt idx="21">
                  <c:v>93.1</c:v>
                </c:pt>
                <c:pt idx="22">
                  <c:v>89.62</c:v>
                </c:pt>
                <c:pt idx="23">
                  <c:v>91.82</c:v>
                </c:pt>
                <c:pt idx="24">
                  <c:v>89.33</c:v>
                </c:pt>
                <c:pt idx="25">
                  <c:v>71.23</c:v>
                </c:pt>
                <c:pt idx="26">
                  <c:v>117.4</c:v>
                </c:pt>
                <c:pt idx="27">
                  <c:v>90.74</c:v>
                </c:pt>
                <c:pt idx="28">
                  <c:v>93.74</c:v>
                </c:pt>
                <c:pt idx="29">
                  <c:v>91.6</c:v>
                </c:pt>
                <c:pt idx="30">
                  <c:v>69</c:v>
                </c:pt>
                <c:pt idx="31">
                  <c:v>98</c:v>
                </c:pt>
                <c:pt idx="32">
                  <c:v>77.010000000000005</c:v>
                </c:pt>
                <c:pt idx="33">
                  <c:v>99.5</c:v>
                </c:pt>
                <c:pt idx="34">
                  <c:v>87.6</c:v>
                </c:pt>
                <c:pt idx="35">
                  <c:v>90.24</c:v>
                </c:pt>
              </c:numCache>
            </c:numRef>
          </c:val>
        </c:ser>
        <c:ser>
          <c:idx val="1"/>
          <c:order val="1"/>
          <c:tx>
            <c:strRef>
              <c:f>'вакц дифтерия'!$C$1</c:f>
              <c:strCache>
                <c:ptCount val="1"/>
                <c:pt idx="0">
                  <c:v>RV</c:v>
                </c:pt>
              </c:strCache>
            </c:strRef>
          </c:tx>
          <c:invertIfNegative val="0"/>
          <c:cat>
            <c:strRef>
              <c:f>'вакц дифтерия'!$A$2:$A$37</c:f>
              <c:strCache>
                <c:ptCount val="36"/>
                <c:pt idx="0">
                  <c:v>ХМАО - Югра </c:v>
                </c:pt>
                <c:pt idx="1">
                  <c:v>Советская РБ</c:v>
                </c:pt>
                <c:pt idx="2">
                  <c:v>Белоярская РБ</c:v>
                </c:pt>
                <c:pt idx="3">
                  <c:v>Березовская РБ</c:v>
                </c:pt>
                <c:pt idx="4">
                  <c:v>Игримская РБ</c:v>
                </c:pt>
                <c:pt idx="5">
                  <c:v>Когалымская ГБ</c:v>
                </c:pt>
                <c:pt idx="6">
                  <c:v>Центр общей врачебной практики</c:v>
                </c:pt>
                <c:pt idx="7">
                  <c:v>Кондинская РБ</c:v>
                </c:pt>
                <c:pt idx="8">
                  <c:v>Лангепаская ГБ</c:v>
                </c:pt>
                <c:pt idx="9">
                  <c:v>Лянторская ГБ</c:v>
                </c:pt>
                <c:pt idx="10">
                  <c:v>Мегионская ГДБ "Жемчужинка"</c:v>
                </c:pt>
                <c:pt idx="11">
                  <c:v>Нефткеюганская районная больница</c:v>
                </c:pt>
                <c:pt idx="12">
                  <c:v>Нефтеюганская ОБ им. В.И. Яцкив</c:v>
                </c:pt>
                <c:pt idx="13">
                  <c:v>Нижневартовская РБ</c:v>
                </c:pt>
                <c:pt idx="14">
                  <c:v>Нижневартовская детская поликлиника</c:v>
                </c:pt>
                <c:pt idx="15">
                  <c:v>Нижнесортымская УБ</c:v>
                </c:pt>
                <c:pt idx="16">
                  <c:v>Новоаганская РБ</c:v>
                </c:pt>
                <c:pt idx="17">
                  <c:v>Няганская детская поликлиника</c:v>
                </c:pt>
                <c:pt idx="18">
                  <c:v>Няганская городская поликлиника</c:v>
                </c:pt>
                <c:pt idx="19">
                  <c:v>ОКБ г. Ханты-Мансийск</c:v>
                </c:pt>
                <c:pt idx="20">
                  <c:v>Октябрьская РБ</c:v>
                </c:pt>
                <c:pt idx="21">
                  <c:v>Пионерская РБ</c:v>
                </c:pt>
                <c:pt idx="22">
                  <c:v>Покачевская ГБ</c:v>
                </c:pt>
                <c:pt idx="23">
                  <c:v>Поликлиника п. Белый Яр</c:v>
                </c:pt>
                <c:pt idx="24">
                  <c:v>Пыть-Яхская ОКБ</c:v>
                </c:pt>
                <c:pt idx="25">
                  <c:v>Радужнинская ГБ</c:v>
                </c:pt>
                <c:pt idx="26">
                  <c:v>Сургутская ГП № 4</c:v>
                </c:pt>
                <c:pt idx="27">
                  <c:v>Сургутская ГКП № 1</c:v>
                </c:pt>
                <c:pt idx="28">
                  <c:v>Сургутская ГКП № 2</c:v>
                </c:pt>
                <c:pt idx="29">
                  <c:v>Сургутская ГКП № 5</c:v>
                </c:pt>
                <c:pt idx="30">
                  <c:v>Сургутская ГП № 3</c:v>
                </c:pt>
                <c:pt idx="31">
                  <c:v>Урайская ГКБ</c:v>
                </c:pt>
                <c:pt idx="32">
                  <c:v>Федоровская ГБ</c:v>
                </c:pt>
                <c:pt idx="33">
                  <c:v>Ханты-Мансийская РБ</c:v>
                </c:pt>
                <c:pt idx="34">
                  <c:v>Югорская ГБ</c:v>
                </c:pt>
                <c:pt idx="35">
                  <c:v>Угутская УБ</c:v>
                </c:pt>
              </c:strCache>
            </c:strRef>
          </c:cat>
          <c:val>
            <c:numRef>
              <c:f>'вакц дифтерия'!$C$2:$C$37</c:f>
              <c:numCache>
                <c:formatCode>0.00;[Red]0.00</c:formatCode>
                <c:ptCount val="36"/>
                <c:pt idx="0">
                  <c:v>93.96</c:v>
                </c:pt>
                <c:pt idx="1">
                  <c:v>100</c:v>
                </c:pt>
                <c:pt idx="2">
                  <c:v>96.01</c:v>
                </c:pt>
                <c:pt idx="3">
                  <c:v>100.34</c:v>
                </c:pt>
                <c:pt idx="4">
                  <c:v>104.37</c:v>
                </c:pt>
                <c:pt idx="5">
                  <c:v>90.88</c:v>
                </c:pt>
                <c:pt idx="6">
                  <c:v>101.8</c:v>
                </c:pt>
                <c:pt idx="7">
                  <c:v>85.28</c:v>
                </c:pt>
                <c:pt idx="8">
                  <c:v>87.95</c:v>
                </c:pt>
                <c:pt idx="9">
                  <c:v>91.5</c:v>
                </c:pt>
                <c:pt idx="10">
                  <c:v>100.32</c:v>
                </c:pt>
                <c:pt idx="11">
                  <c:v>97.1</c:v>
                </c:pt>
                <c:pt idx="12">
                  <c:v>89.7</c:v>
                </c:pt>
                <c:pt idx="13">
                  <c:v>91.92</c:v>
                </c:pt>
                <c:pt idx="14">
                  <c:v>89.83</c:v>
                </c:pt>
                <c:pt idx="15">
                  <c:v>83.99</c:v>
                </c:pt>
                <c:pt idx="16">
                  <c:v>112.8</c:v>
                </c:pt>
                <c:pt idx="17">
                  <c:v>81.47</c:v>
                </c:pt>
                <c:pt idx="18">
                  <c:v>163.47999999999999</c:v>
                </c:pt>
                <c:pt idx="19">
                  <c:v>116.13</c:v>
                </c:pt>
                <c:pt idx="20">
                  <c:v>97.18</c:v>
                </c:pt>
                <c:pt idx="21">
                  <c:v>96.85</c:v>
                </c:pt>
                <c:pt idx="22">
                  <c:v>92.49</c:v>
                </c:pt>
                <c:pt idx="23">
                  <c:v>73.12</c:v>
                </c:pt>
                <c:pt idx="24">
                  <c:v>93.47</c:v>
                </c:pt>
                <c:pt idx="25">
                  <c:v>83.45</c:v>
                </c:pt>
                <c:pt idx="26">
                  <c:v>99.08</c:v>
                </c:pt>
                <c:pt idx="27">
                  <c:v>96.85</c:v>
                </c:pt>
                <c:pt idx="28">
                  <c:v>100.45</c:v>
                </c:pt>
                <c:pt idx="29">
                  <c:v>89.3</c:v>
                </c:pt>
                <c:pt idx="30">
                  <c:v>88.83</c:v>
                </c:pt>
                <c:pt idx="31">
                  <c:v>95.62</c:v>
                </c:pt>
                <c:pt idx="32">
                  <c:v>81.98</c:v>
                </c:pt>
                <c:pt idx="33">
                  <c:v>103.94</c:v>
                </c:pt>
                <c:pt idx="34">
                  <c:v>94.57</c:v>
                </c:pt>
                <c:pt idx="35">
                  <c:v>74.260000000000005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9300608"/>
        <c:axId val="49302144"/>
      </c:barChart>
      <c:catAx>
        <c:axId val="4930060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5400000" vert="horz"/>
          <a:lstStyle/>
          <a:p>
            <a:pPr>
              <a:defRPr sz="1200"/>
            </a:pPr>
            <a:endParaRPr lang="ru-RU"/>
          </a:p>
        </c:txPr>
        <c:crossAx val="49302144"/>
        <c:crosses val="autoZero"/>
        <c:auto val="1"/>
        <c:lblAlgn val="ctr"/>
        <c:lblOffset val="100"/>
        <c:noMultiLvlLbl val="0"/>
      </c:catAx>
      <c:valAx>
        <c:axId val="49302144"/>
        <c:scaling>
          <c:orientation val="minMax"/>
        </c:scaling>
        <c:delete val="0"/>
        <c:axPos val="l"/>
        <c:majorGridlines/>
        <c:numFmt formatCode="0.00;[Red]0.00" sourceLinked="1"/>
        <c:majorTickMark val="out"/>
        <c:minorTickMark val="none"/>
        <c:tickLblPos val="nextTo"/>
        <c:crossAx val="4930060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5.5683853555566987E-2"/>
          <c:y val="4.7377731284487079E-2"/>
          <c:w val="0.35795864596797283"/>
          <c:h val="8.2273042373126132E-2"/>
        </c:manualLayout>
      </c:layout>
      <c:overlay val="0"/>
      <c:txPr>
        <a:bodyPr/>
        <a:lstStyle/>
        <a:p>
          <a:pPr>
            <a:defRPr sz="1400"/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5.4931732495672521E-2"/>
          <c:y val="2.3750205800426454E-2"/>
          <c:w val="0.94506826750432749"/>
          <c:h val="0.5320616986332175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столбняк!$B$1</c:f>
              <c:strCache>
                <c:ptCount val="1"/>
                <c:pt idx="0">
                  <c:v>V столбняк</c:v>
                </c:pt>
              </c:strCache>
            </c:strRef>
          </c:tx>
          <c:invertIfNegative val="0"/>
          <c:cat>
            <c:strRef>
              <c:f>столбняк!$A$2:$A$37</c:f>
              <c:strCache>
                <c:ptCount val="36"/>
                <c:pt idx="0">
                  <c:v>ХМАО - Югра </c:v>
                </c:pt>
                <c:pt idx="1">
                  <c:v>Советская РБ</c:v>
                </c:pt>
                <c:pt idx="2">
                  <c:v>Белоярская РБ</c:v>
                </c:pt>
                <c:pt idx="3">
                  <c:v>Березовская РБ</c:v>
                </c:pt>
                <c:pt idx="4">
                  <c:v>Игримская РБ</c:v>
                </c:pt>
                <c:pt idx="5">
                  <c:v>Когалымская ГБ</c:v>
                </c:pt>
                <c:pt idx="6">
                  <c:v>Центр общей врачебной практики</c:v>
                </c:pt>
                <c:pt idx="7">
                  <c:v>Кондинская РБ</c:v>
                </c:pt>
                <c:pt idx="8">
                  <c:v>Лангепаская ГБ</c:v>
                </c:pt>
                <c:pt idx="9">
                  <c:v>Лянторская ГБ</c:v>
                </c:pt>
                <c:pt idx="10">
                  <c:v>Мегионская ГДБ "Жемчужинка"</c:v>
                </c:pt>
                <c:pt idx="11">
                  <c:v>Нефткеюганская районная больница</c:v>
                </c:pt>
                <c:pt idx="12">
                  <c:v>Нефтеюганская ОБ им. В.И. Яцкив</c:v>
                </c:pt>
                <c:pt idx="13">
                  <c:v>Нижневартовская РБ</c:v>
                </c:pt>
                <c:pt idx="14">
                  <c:v>Нижневартовская детская поликлиника</c:v>
                </c:pt>
                <c:pt idx="15">
                  <c:v>Нижнесортымская УБ</c:v>
                </c:pt>
                <c:pt idx="16">
                  <c:v>Новоаганская РБ</c:v>
                </c:pt>
                <c:pt idx="17">
                  <c:v>Няганская детская поликлиника</c:v>
                </c:pt>
                <c:pt idx="18">
                  <c:v>Няганская городская поликлиника</c:v>
                </c:pt>
                <c:pt idx="19">
                  <c:v>ОКБ г. Ханты-Мансийск</c:v>
                </c:pt>
                <c:pt idx="20">
                  <c:v>Октябрьская РБ</c:v>
                </c:pt>
                <c:pt idx="21">
                  <c:v>Пионерская РБ</c:v>
                </c:pt>
                <c:pt idx="22">
                  <c:v>Покачевская ГБ</c:v>
                </c:pt>
                <c:pt idx="23">
                  <c:v>Поликлиника п. Белый Яр</c:v>
                </c:pt>
                <c:pt idx="24">
                  <c:v>Пыть-Яхская ОКБ</c:v>
                </c:pt>
                <c:pt idx="25">
                  <c:v>Радужнинская ГБ</c:v>
                </c:pt>
                <c:pt idx="26">
                  <c:v>Сургутская ГП № 4</c:v>
                </c:pt>
                <c:pt idx="27">
                  <c:v>Сургутская ГКП № 1</c:v>
                </c:pt>
                <c:pt idx="28">
                  <c:v>Сургутская ГКП № 2</c:v>
                </c:pt>
                <c:pt idx="29">
                  <c:v>Сургутская ГКП № 5</c:v>
                </c:pt>
                <c:pt idx="30">
                  <c:v>Сургутская ГП № 3</c:v>
                </c:pt>
                <c:pt idx="31">
                  <c:v>Урайская ГКБ</c:v>
                </c:pt>
                <c:pt idx="32">
                  <c:v>Федоровская ГБ</c:v>
                </c:pt>
                <c:pt idx="33">
                  <c:v>Ханты-Мансийская РБ</c:v>
                </c:pt>
                <c:pt idx="34">
                  <c:v>Югорская ГБ</c:v>
                </c:pt>
                <c:pt idx="35">
                  <c:v>Угутская УБ</c:v>
                </c:pt>
              </c:strCache>
            </c:strRef>
          </c:cat>
          <c:val>
            <c:numRef>
              <c:f>столбняк!$B$2:$B$37</c:f>
              <c:numCache>
                <c:formatCode>0.00;[Red]0.00</c:formatCode>
                <c:ptCount val="36"/>
                <c:pt idx="0">
                  <c:v>94.8</c:v>
                </c:pt>
                <c:pt idx="1">
                  <c:v>119.2</c:v>
                </c:pt>
                <c:pt idx="2">
                  <c:v>96.3</c:v>
                </c:pt>
                <c:pt idx="3">
                  <c:v>96.24</c:v>
                </c:pt>
                <c:pt idx="4">
                  <c:v>105</c:v>
                </c:pt>
                <c:pt idx="5">
                  <c:v>88.59</c:v>
                </c:pt>
                <c:pt idx="6">
                  <c:v>93.75</c:v>
                </c:pt>
                <c:pt idx="7">
                  <c:v>96.1</c:v>
                </c:pt>
                <c:pt idx="8">
                  <c:v>93.7</c:v>
                </c:pt>
                <c:pt idx="9">
                  <c:v>91.99</c:v>
                </c:pt>
                <c:pt idx="10">
                  <c:v>87.97</c:v>
                </c:pt>
                <c:pt idx="11">
                  <c:v>87.68</c:v>
                </c:pt>
                <c:pt idx="12">
                  <c:v>92.63</c:v>
                </c:pt>
                <c:pt idx="13">
                  <c:v>200</c:v>
                </c:pt>
                <c:pt idx="14">
                  <c:v>93.72</c:v>
                </c:pt>
                <c:pt idx="15">
                  <c:v>92.2</c:v>
                </c:pt>
                <c:pt idx="16">
                  <c:v>94</c:v>
                </c:pt>
                <c:pt idx="17">
                  <c:v>85.56</c:v>
                </c:pt>
                <c:pt idx="18">
                  <c:v>98.25</c:v>
                </c:pt>
                <c:pt idx="19">
                  <c:v>99.79</c:v>
                </c:pt>
                <c:pt idx="20">
                  <c:v>102.45</c:v>
                </c:pt>
                <c:pt idx="21">
                  <c:v>101.38</c:v>
                </c:pt>
                <c:pt idx="22">
                  <c:v>89.62</c:v>
                </c:pt>
                <c:pt idx="23">
                  <c:v>91.82</c:v>
                </c:pt>
                <c:pt idx="24">
                  <c:v>89.33</c:v>
                </c:pt>
                <c:pt idx="25">
                  <c:v>71.23</c:v>
                </c:pt>
                <c:pt idx="26">
                  <c:v>117.39</c:v>
                </c:pt>
                <c:pt idx="27">
                  <c:v>90.74</c:v>
                </c:pt>
                <c:pt idx="28">
                  <c:v>93.74</c:v>
                </c:pt>
                <c:pt idx="29">
                  <c:v>91.63</c:v>
                </c:pt>
                <c:pt idx="30">
                  <c:v>69</c:v>
                </c:pt>
                <c:pt idx="31">
                  <c:v>98</c:v>
                </c:pt>
                <c:pt idx="32">
                  <c:v>77.010000000000005</c:v>
                </c:pt>
                <c:pt idx="33">
                  <c:v>99.5</c:v>
                </c:pt>
                <c:pt idx="34">
                  <c:v>87.6</c:v>
                </c:pt>
                <c:pt idx="35">
                  <c:v>87.8</c:v>
                </c:pt>
              </c:numCache>
            </c:numRef>
          </c:val>
        </c:ser>
        <c:ser>
          <c:idx val="1"/>
          <c:order val="1"/>
          <c:tx>
            <c:strRef>
              <c:f>столбняк!$C$1</c:f>
              <c:strCache>
                <c:ptCount val="1"/>
                <c:pt idx="0">
                  <c:v>RV столбняк</c:v>
                </c:pt>
              </c:strCache>
            </c:strRef>
          </c:tx>
          <c:invertIfNegative val="0"/>
          <c:cat>
            <c:strRef>
              <c:f>столбняк!$A$2:$A$37</c:f>
              <c:strCache>
                <c:ptCount val="36"/>
                <c:pt idx="0">
                  <c:v>ХМАО - Югра </c:v>
                </c:pt>
                <c:pt idx="1">
                  <c:v>Советская РБ</c:v>
                </c:pt>
                <c:pt idx="2">
                  <c:v>Белоярская РБ</c:v>
                </c:pt>
                <c:pt idx="3">
                  <c:v>Березовская РБ</c:v>
                </c:pt>
                <c:pt idx="4">
                  <c:v>Игримская РБ</c:v>
                </c:pt>
                <c:pt idx="5">
                  <c:v>Когалымская ГБ</c:v>
                </c:pt>
                <c:pt idx="6">
                  <c:v>Центр общей врачебной практики</c:v>
                </c:pt>
                <c:pt idx="7">
                  <c:v>Кондинская РБ</c:v>
                </c:pt>
                <c:pt idx="8">
                  <c:v>Лангепаская ГБ</c:v>
                </c:pt>
                <c:pt idx="9">
                  <c:v>Лянторская ГБ</c:v>
                </c:pt>
                <c:pt idx="10">
                  <c:v>Мегионская ГДБ "Жемчужинка"</c:v>
                </c:pt>
                <c:pt idx="11">
                  <c:v>Нефткеюганская районная больница</c:v>
                </c:pt>
                <c:pt idx="12">
                  <c:v>Нефтеюганская ОБ им. В.И. Яцкив</c:v>
                </c:pt>
                <c:pt idx="13">
                  <c:v>Нижневартовская РБ</c:v>
                </c:pt>
                <c:pt idx="14">
                  <c:v>Нижневартовская детская поликлиника</c:v>
                </c:pt>
                <c:pt idx="15">
                  <c:v>Нижнесортымская УБ</c:v>
                </c:pt>
                <c:pt idx="16">
                  <c:v>Новоаганская РБ</c:v>
                </c:pt>
                <c:pt idx="17">
                  <c:v>Няганская детская поликлиника</c:v>
                </c:pt>
                <c:pt idx="18">
                  <c:v>Няганская городская поликлиника</c:v>
                </c:pt>
                <c:pt idx="19">
                  <c:v>ОКБ г. Ханты-Мансийск</c:v>
                </c:pt>
                <c:pt idx="20">
                  <c:v>Октябрьская РБ</c:v>
                </c:pt>
                <c:pt idx="21">
                  <c:v>Пионерская РБ</c:v>
                </c:pt>
                <c:pt idx="22">
                  <c:v>Покачевская ГБ</c:v>
                </c:pt>
                <c:pt idx="23">
                  <c:v>Поликлиника п. Белый Яр</c:v>
                </c:pt>
                <c:pt idx="24">
                  <c:v>Пыть-Яхская ОКБ</c:v>
                </c:pt>
                <c:pt idx="25">
                  <c:v>Радужнинская ГБ</c:v>
                </c:pt>
                <c:pt idx="26">
                  <c:v>Сургутская ГП № 4</c:v>
                </c:pt>
                <c:pt idx="27">
                  <c:v>Сургутская ГКП № 1</c:v>
                </c:pt>
                <c:pt idx="28">
                  <c:v>Сургутская ГКП № 2</c:v>
                </c:pt>
                <c:pt idx="29">
                  <c:v>Сургутская ГКП № 5</c:v>
                </c:pt>
                <c:pt idx="30">
                  <c:v>Сургутская ГП № 3</c:v>
                </c:pt>
                <c:pt idx="31">
                  <c:v>Урайская ГКБ</c:v>
                </c:pt>
                <c:pt idx="32">
                  <c:v>Федоровская ГБ</c:v>
                </c:pt>
                <c:pt idx="33">
                  <c:v>Ханты-Мансийская РБ</c:v>
                </c:pt>
                <c:pt idx="34">
                  <c:v>Югорская ГБ</c:v>
                </c:pt>
                <c:pt idx="35">
                  <c:v>Угутская УБ</c:v>
                </c:pt>
              </c:strCache>
            </c:strRef>
          </c:cat>
          <c:val>
            <c:numRef>
              <c:f>столбняк!$C$2:$C$37</c:f>
              <c:numCache>
                <c:formatCode>0.00;[Red]0.00</c:formatCode>
                <c:ptCount val="36"/>
                <c:pt idx="0">
                  <c:v>95.28</c:v>
                </c:pt>
                <c:pt idx="1">
                  <c:v>97.61</c:v>
                </c:pt>
                <c:pt idx="2">
                  <c:v>98.53</c:v>
                </c:pt>
                <c:pt idx="3">
                  <c:v>100.34</c:v>
                </c:pt>
                <c:pt idx="4">
                  <c:v>108.01</c:v>
                </c:pt>
                <c:pt idx="5">
                  <c:v>90.93</c:v>
                </c:pt>
                <c:pt idx="6">
                  <c:v>97.67</c:v>
                </c:pt>
                <c:pt idx="7">
                  <c:v>96.1</c:v>
                </c:pt>
                <c:pt idx="8">
                  <c:v>89.53</c:v>
                </c:pt>
                <c:pt idx="9">
                  <c:v>92.83</c:v>
                </c:pt>
                <c:pt idx="10">
                  <c:v>100.32</c:v>
                </c:pt>
                <c:pt idx="11">
                  <c:v>94.75</c:v>
                </c:pt>
                <c:pt idx="12">
                  <c:v>92.06</c:v>
                </c:pt>
                <c:pt idx="13">
                  <c:v>91.57</c:v>
                </c:pt>
                <c:pt idx="14">
                  <c:v>89.83</c:v>
                </c:pt>
                <c:pt idx="15">
                  <c:v>85.53</c:v>
                </c:pt>
                <c:pt idx="16">
                  <c:v>111.66</c:v>
                </c:pt>
                <c:pt idx="17">
                  <c:v>81.47</c:v>
                </c:pt>
                <c:pt idx="18">
                  <c:v>163.47999999999999</c:v>
                </c:pt>
                <c:pt idx="19">
                  <c:v>119.9</c:v>
                </c:pt>
                <c:pt idx="20">
                  <c:v>98.82</c:v>
                </c:pt>
                <c:pt idx="21">
                  <c:v>113.9</c:v>
                </c:pt>
                <c:pt idx="22">
                  <c:v>99.41</c:v>
                </c:pt>
                <c:pt idx="23">
                  <c:v>73.12</c:v>
                </c:pt>
                <c:pt idx="24">
                  <c:v>93.47</c:v>
                </c:pt>
                <c:pt idx="25">
                  <c:v>82.93</c:v>
                </c:pt>
                <c:pt idx="26">
                  <c:v>99.62</c:v>
                </c:pt>
                <c:pt idx="27">
                  <c:v>96.85</c:v>
                </c:pt>
                <c:pt idx="28">
                  <c:v>100.45</c:v>
                </c:pt>
                <c:pt idx="29">
                  <c:v>89.3</c:v>
                </c:pt>
                <c:pt idx="30">
                  <c:v>88.83</c:v>
                </c:pt>
                <c:pt idx="31">
                  <c:v>95.64</c:v>
                </c:pt>
                <c:pt idx="32">
                  <c:v>81.98</c:v>
                </c:pt>
                <c:pt idx="33">
                  <c:v>103.14</c:v>
                </c:pt>
                <c:pt idx="34">
                  <c:v>93.56</c:v>
                </c:pt>
                <c:pt idx="35">
                  <c:v>74.260000000000005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8960256"/>
        <c:axId val="48961792"/>
      </c:barChart>
      <c:catAx>
        <c:axId val="4896025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5400000" vert="horz"/>
          <a:lstStyle/>
          <a:p>
            <a:pPr>
              <a:defRPr sz="1100"/>
            </a:pPr>
            <a:endParaRPr lang="ru-RU"/>
          </a:p>
        </c:txPr>
        <c:crossAx val="48961792"/>
        <c:crosses val="autoZero"/>
        <c:auto val="1"/>
        <c:lblAlgn val="ctr"/>
        <c:lblOffset val="100"/>
        <c:noMultiLvlLbl val="0"/>
      </c:catAx>
      <c:valAx>
        <c:axId val="48961792"/>
        <c:scaling>
          <c:orientation val="minMax"/>
        </c:scaling>
        <c:delete val="0"/>
        <c:axPos val="l"/>
        <c:majorGridlines/>
        <c:numFmt formatCode="0.00;[Red]0.00" sourceLinked="1"/>
        <c:majorTickMark val="out"/>
        <c:minorTickMark val="none"/>
        <c:tickLblPos val="nextTo"/>
        <c:crossAx val="4896025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6.0615094074588545E-2"/>
          <c:y val="1.4961803138225781E-2"/>
          <c:w val="0.43868210431815813"/>
          <c:h val="0.10625342164123665"/>
        </c:manualLayout>
      </c:layout>
      <c:overlay val="0"/>
      <c:txPr>
        <a:bodyPr/>
        <a:lstStyle/>
        <a:p>
          <a:pPr>
            <a:defRPr sz="1400"/>
          </a:pPr>
          <a:endParaRPr lang="ru-RU"/>
        </a:p>
      </c:txPr>
    </c:legend>
    <c:plotVisOnly val="1"/>
    <c:dispBlanksAs val="gap"/>
    <c:showDLblsOverMax val="0"/>
  </c:chart>
  <c:externalData r:id="rId2">
    <c:autoUpdate val="0"/>
  </c:externalData>
  <c:userShapes r:id="rId3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5.0663026877737841E-2"/>
          <c:y val="4.0362954630671168E-2"/>
          <c:w val="0.94010343219292714"/>
          <c:h val="0.5432524267799858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полиомиелит!$B$2</c:f>
              <c:strCache>
                <c:ptCount val="1"/>
                <c:pt idx="0">
                  <c:v>V Вакцинация</c:v>
                </c:pt>
              </c:strCache>
            </c:strRef>
          </c:tx>
          <c:invertIfNegative val="0"/>
          <c:cat>
            <c:strRef>
              <c:f>полиомиелит!$A$3:$A$38</c:f>
              <c:strCache>
                <c:ptCount val="36"/>
                <c:pt idx="0">
                  <c:v>ХМАО - Югра </c:v>
                </c:pt>
                <c:pt idx="1">
                  <c:v>Советская РБ</c:v>
                </c:pt>
                <c:pt idx="2">
                  <c:v>Белоярская РБ</c:v>
                </c:pt>
                <c:pt idx="3">
                  <c:v>Березовская РБ</c:v>
                </c:pt>
                <c:pt idx="4">
                  <c:v>Игримская РБ</c:v>
                </c:pt>
                <c:pt idx="5">
                  <c:v>Когалымская ГБ</c:v>
                </c:pt>
                <c:pt idx="6">
                  <c:v>Центр общей врачебной практики</c:v>
                </c:pt>
                <c:pt idx="7">
                  <c:v>Кондинская РБ</c:v>
                </c:pt>
                <c:pt idx="8">
                  <c:v>Лангепаская ГБ</c:v>
                </c:pt>
                <c:pt idx="9">
                  <c:v>Лянторская ГБ</c:v>
                </c:pt>
                <c:pt idx="10">
                  <c:v>Мегионская ГДБ "Жемчужинка"</c:v>
                </c:pt>
                <c:pt idx="11">
                  <c:v>Нефткеюганская районная больница</c:v>
                </c:pt>
                <c:pt idx="12">
                  <c:v>Нефтеюганская ОБ им. В.И. Яцкив</c:v>
                </c:pt>
                <c:pt idx="13">
                  <c:v>Нижневартовская РБ</c:v>
                </c:pt>
                <c:pt idx="14">
                  <c:v>Нижневартовская детская поликлиника</c:v>
                </c:pt>
                <c:pt idx="15">
                  <c:v>Нижнесортымская УБ</c:v>
                </c:pt>
                <c:pt idx="16">
                  <c:v>Новоаганская РБ</c:v>
                </c:pt>
                <c:pt idx="17">
                  <c:v>Няганская детская поликлиника</c:v>
                </c:pt>
                <c:pt idx="18">
                  <c:v>Няганская городская поликлиника</c:v>
                </c:pt>
                <c:pt idx="19">
                  <c:v>ОКБ г. Ханты-Мансийск</c:v>
                </c:pt>
                <c:pt idx="20">
                  <c:v>Октябрьская РБ</c:v>
                </c:pt>
                <c:pt idx="21">
                  <c:v>Пионерская РБ</c:v>
                </c:pt>
                <c:pt idx="22">
                  <c:v>Покачевская ГБ</c:v>
                </c:pt>
                <c:pt idx="23">
                  <c:v>Поликлиника п. Белый Яр</c:v>
                </c:pt>
                <c:pt idx="24">
                  <c:v>Пыть-Яхская ОКБ</c:v>
                </c:pt>
                <c:pt idx="25">
                  <c:v>Радужнинская ГБ</c:v>
                </c:pt>
                <c:pt idx="26">
                  <c:v>Сургутская ГП № 4</c:v>
                </c:pt>
                <c:pt idx="27">
                  <c:v>Сургутская ГКП № 1</c:v>
                </c:pt>
                <c:pt idx="28">
                  <c:v>Сургутская ГКП № 2</c:v>
                </c:pt>
                <c:pt idx="29">
                  <c:v>Сургутская ГКП № 5</c:v>
                </c:pt>
                <c:pt idx="30">
                  <c:v>Сургутская ГП № 3</c:v>
                </c:pt>
                <c:pt idx="31">
                  <c:v>Урайская ГКБ</c:v>
                </c:pt>
                <c:pt idx="32">
                  <c:v>Федоровская ГБ</c:v>
                </c:pt>
                <c:pt idx="33">
                  <c:v>Ханты-Мансийская РБ</c:v>
                </c:pt>
                <c:pt idx="34">
                  <c:v>Югорская ГБ</c:v>
                </c:pt>
                <c:pt idx="35">
                  <c:v>Угутская УБ</c:v>
                </c:pt>
              </c:strCache>
            </c:strRef>
          </c:cat>
          <c:val>
            <c:numRef>
              <c:f>полиомиелит!$B$3:$B$38</c:f>
              <c:numCache>
                <c:formatCode>0.00;[Red]0.00</c:formatCode>
                <c:ptCount val="36"/>
                <c:pt idx="0">
                  <c:v>61.4</c:v>
                </c:pt>
                <c:pt idx="1">
                  <c:v>73.010000000000005</c:v>
                </c:pt>
                <c:pt idx="2">
                  <c:v>60.53</c:v>
                </c:pt>
                <c:pt idx="3">
                  <c:v>80.75</c:v>
                </c:pt>
                <c:pt idx="4">
                  <c:v>99.2</c:v>
                </c:pt>
                <c:pt idx="5">
                  <c:v>66.709999999999994</c:v>
                </c:pt>
                <c:pt idx="6">
                  <c:v>82.5</c:v>
                </c:pt>
                <c:pt idx="7">
                  <c:v>63.6</c:v>
                </c:pt>
                <c:pt idx="8">
                  <c:v>87.42</c:v>
                </c:pt>
                <c:pt idx="9">
                  <c:v>60.92</c:v>
                </c:pt>
                <c:pt idx="10">
                  <c:v>57.57</c:v>
                </c:pt>
                <c:pt idx="11">
                  <c:v>48</c:v>
                </c:pt>
                <c:pt idx="12">
                  <c:v>55.63</c:v>
                </c:pt>
                <c:pt idx="13">
                  <c:v>82.2</c:v>
                </c:pt>
                <c:pt idx="14">
                  <c:v>54.39</c:v>
                </c:pt>
                <c:pt idx="15">
                  <c:v>89.76</c:v>
                </c:pt>
                <c:pt idx="16">
                  <c:v>98</c:v>
                </c:pt>
                <c:pt idx="17">
                  <c:v>57.87</c:v>
                </c:pt>
                <c:pt idx="18">
                  <c:v>80.650000000000006</c:v>
                </c:pt>
                <c:pt idx="19">
                  <c:v>70.86</c:v>
                </c:pt>
                <c:pt idx="20">
                  <c:v>94.75</c:v>
                </c:pt>
                <c:pt idx="21">
                  <c:v>82.76</c:v>
                </c:pt>
                <c:pt idx="22">
                  <c:v>48.85</c:v>
                </c:pt>
                <c:pt idx="23">
                  <c:v>71.12</c:v>
                </c:pt>
                <c:pt idx="24">
                  <c:v>70.33</c:v>
                </c:pt>
                <c:pt idx="25">
                  <c:v>76.42</c:v>
                </c:pt>
                <c:pt idx="26">
                  <c:v>49.28</c:v>
                </c:pt>
                <c:pt idx="27">
                  <c:v>43.26</c:v>
                </c:pt>
                <c:pt idx="28">
                  <c:v>75.42</c:v>
                </c:pt>
                <c:pt idx="29">
                  <c:v>43.02</c:v>
                </c:pt>
                <c:pt idx="30">
                  <c:v>45.6</c:v>
                </c:pt>
                <c:pt idx="31">
                  <c:v>72</c:v>
                </c:pt>
                <c:pt idx="32">
                  <c:v>61.8</c:v>
                </c:pt>
                <c:pt idx="33">
                  <c:v>61.31</c:v>
                </c:pt>
                <c:pt idx="34">
                  <c:v>66.2</c:v>
                </c:pt>
                <c:pt idx="35">
                  <c:v>90</c:v>
                </c:pt>
              </c:numCache>
            </c:numRef>
          </c:val>
        </c:ser>
        <c:ser>
          <c:idx val="1"/>
          <c:order val="1"/>
          <c:tx>
            <c:strRef>
              <c:f>полиомиелит!$C$2</c:f>
              <c:strCache>
                <c:ptCount val="1"/>
                <c:pt idx="0">
                  <c:v>RV Ревакцинация</c:v>
                </c:pt>
              </c:strCache>
            </c:strRef>
          </c:tx>
          <c:invertIfNegative val="0"/>
          <c:cat>
            <c:strRef>
              <c:f>полиомиелит!$A$3:$A$38</c:f>
              <c:strCache>
                <c:ptCount val="36"/>
                <c:pt idx="0">
                  <c:v>ХМАО - Югра </c:v>
                </c:pt>
                <c:pt idx="1">
                  <c:v>Советская РБ</c:v>
                </c:pt>
                <c:pt idx="2">
                  <c:v>Белоярская РБ</c:v>
                </c:pt>
                <c:pt idx="3">
                  <c:v>Березовская РБ</c:v>
                </c:pt>
                <c:pt idx="4">
                  <c:v>Игримская РБ</c:v>
                </c:pt>
                <c:pt idx="5">
                  <c:v>Когалымская ГБ</c:v>
                </c:pt>
                <c:pt idx="6">
                  <c:v>Центр общей врачебной практики</c:v>
                </c:pt>
                <c:pt idx="7">
                  <c:v>Кондинская РБ</c:v>
                </c:pt>
                <c:pt idx="8">
                  <c:v>Лангепаская ГБ</c:v>
                </c:pt>
                <c:pt idx="9">
                  <c:v>Лянторская ГБ</c:v>
                </c:pt>
                <c:pt idx="10">
                  <c:v>Мегионская ГДБ "Жемчужинка"</c:v>
                </c:pt>
                <c:pt idx="11">
                  <c:v>Нефткеюганская районная больница</c:v>
                </c:pt>
                <c:pt idx="12">
                  <c:v>Нефтеюганская ОБ им. В.И. Яцкив</c:v>
                </c:pt>
                <c:pt idx="13">
                  <c:v>Нижневартовская РБ</c:v>
                </c:pt>
                <c:pt idx="14">
                  <c:v>Нижневартовская детская поликлиника</c:v>
                </c:pt>
                <c:pt idx="15">
                  <c:v>Нижнесортымская УБ</c:v>
                </c:pt>
                <c:pt idx="16">
                  <c:v>Новоаганская РБ</c:v>
                </c:pt>
                <c:pt idx="17">
                  <c:v>Няганская детская поликлиника</c:v>
                </c:pt>
                <c:pt idx="18">
                  <c:v>Няганская городская поликлиника</c:v>
                </c:pt>
                <c:pt idx="19">
                  <c:v>ОКБ г. Ханты-Мансийск</c:v>
                </c:pt>
                <c:pt idx="20">
                  <c:v>Октябрьская РБ</c:v>
                </c:pt>
                <c:pt idx="21">
                  <c:v>Пионерская РБ</c:v>
                </c:pt>
                <c:pt idx="22">
                  <c:v>Покачевская ГБ</c:v>
                </c:pt>
                <c:pt idx="23">
                  <c:v>Поликлиника п. Белый Яр</c:v>
                </c:pt>
                <c:pt idx="24">
                  <c:v>Пыть-Яхская ОКБ</c:v>
                </c:pt>
                <c:pt idx="25">
                  <c:v>Радужнинская ГБ</c:v>
                </c:pt>
                <c:pt idx="26">
                  <c:v>Сургутская ГП № 4</c:v>
                </c:pt>
                <c:pt idx="27">
                  <c:v>Сургутская ГКП № 1</c:v>
                </c:pt>
                <c:pt idx="28">
                  <c:v>Сургутская ГКП № 2</c:v>
                </c:pt>
                <c:pt idx="29">
                  <c:v>Сургутская ГКП № 5</c:v>
                </c:pt>
                <c:pt idx="30">
                  <c:v>Сургутская ГП № 3</c:v>
                </c:pt>
                <c:pt idx="31">
                  <c:v>Урайская ГКБ</c:v>
                </c:pt>
                <c:pt idx="32">
                  <c:v>Федоровская ГБ</c:v>
                </c:pt>
                <c:pt idx="33">
                  <c:v>Ханты-Мансийская РБ</c:v>
                </c:pt>
                <c:pt idx="34">
                  <c:v>Югорская ГБ</c:v>
                </c:pt>
                <c:pt idx="35">
                  <c:v>Угутская УБ</c:v>
                </c:pt>
              </c:strCache>
            </c:strRef>
          </c:cat>
          <c:val>
            <c:numRef>
              <c:f>полиомиелит!$C$3:$C$38</c:f>
              <c:numCache>
                <c:formatCode>0.00;[Red]0.00</c:formatCode>
                <c:ptCount val="36"/>
                <c:pt idx="0">
                  <c:v>92.11</c:v>
                </c:pt>
                <c:pt idx="1">
                  <c:v>99.28</c:v>
                </c:pt>
                <c:pt idx="2">
                  <c:v>86.34</c:v>
                </c:pt>
                <c:pt idx="3">
                  <c:v>75.83</c:v>
                </c:pt>
                <c:pt idx="4">
                  <c:v>97.17</c:v>
                </c:pt>
                <c:pt idx="5">
                  <c:v>91.48</c:v>
                </c:pt>
                <c:pt idx="6">
                  <c:v>87.5</c:v>
                </c:pt>
                <c:pt idx="7">
                  <c:v>82.93</c:v>
                </c:pt>
                <c:pt idx="8">
                  <c:v>91.35</c:v>
                </c:pt>
                <c:pt idx="9">
                  <c:v>94.87</c:v>
                </c:pt>
                <c:pt idx="10">
                  <c:v>107.9</c:v>
                </c:pt>
                <c:pt idx="11">
                  <c:v>92.53</c:v>
                </c:pt>
                <c:pt idx="12">
                  <c:v>87.69</c:v>
                </c:pt>
                <c:pt idx="13">
                  <c:v>85.88</c:v>
                </c:pt>
                <c:pt idx="14">
                  <c:v>90.02</c:v>
                </c:pt>
                <c:pt idx="15">
                  <c:v>119.75</c:v>
                </c:pt>
                <c:pt idx="16">
                  <c:v>98.29</c:v>
                </c:pt>
                <c:pt idx="17">
                  <c:v>91.84</c:v>
                </c:pt>
                <c:pt idx="18">
                  <c:v>84.56</c:v>
                </c:pt>
                <c:pt idx="19">
                  <c:v>114.7</c:v>
                </c:pt>
                <c:pt idx="20">
                  <c:v>93.67</c:v>
                </c:pt>
                <c:pt idx="21">
                  <c:v>93.44</c:v>
                </c:pt>
                <c:pt idx="22">
                  <c:v>98.28</c:v>
                </c:pt>
                <c:pt idx="23">
                  <c:v>85.92</c:v>
                </c:pt>
                <c:pt idx="24">
                  <c:v>90.43</c:v>
                </c:pt>
                <c:pt idx="25">
                  <c:v>86.24</c:v>
                </c:pt>
                <c:pt idx="26">
                  <c:v>85.76</c:v>
                </c:pt>
                <c:pt idx="27">
                  <c:v>90</c:v>
                </c:pt>
                <c:pt idx="28">
                  <c:v>95.12</c:v>
                </c:pt>
                <c:pt idx="29">
                  <c:v>91.7</c:v>
                </c:pt>
                <c:pt idx="30">
                  <c:v>84.82</c:v>
                </c:pt>
                <c:pt idx="31">
                  <c:v>95.6</c:v>
                </c:pt>
                <c:pt idx="32">
                  <c:v>86.4</c:v>
                </c:pt>
                <c:pt idx="33">
                  <c:v>110.36</c:v>
                </c:pt>
                <c:pt idx="34">
                  <c:v>87.64</c:v>
                </c:pt>
                <c:pt idx="35">
                  <c:v>100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0786560"/>
        <c:axId val="60788096"/>
      </c:barChart>
      <c:catAx>
        <c:axId val="6078656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5400000" vert="horz"/>
          <a:lstStyle/>
          <a:p>
            <a:pPr>
              <a:defRPr sz="1200"/>
            </a:pPr>
            <a:endParaRPr lang="ru-RU"/>
          </a:p>
        </c:txPr>
        <c:crossAx val="60788096"/>
        <c:crosses val="autoZero"/>
        <c:auto val="1"/>
        <c:lblAlgn val="ctr"/>
        <c:lblOffset val="100"/>
        <c:noMultiLvlLbl val="0"/>
      </c:catAx>
      <c:valAx>
        <c:axId val="60788096"/>
        <c:scaling>
          <c:orientation val="minMax"/>
        </c:scaling>
        <c:delete val="0"/>
        <c:axPos val="l"/>
        <c:majorGridlines/>
        <c:numFmt formatCode="0.00;[Red]0.00" sourceLinked="1"/>
        <c:majorTickMark val="out"/>
        <c:minorTickMark val="none"/>
        <c:tickLblPos val="nextTo"/>
        <c:crossAx val="6078656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6.3330361667131851E-2"/>
          <c:y val="2.9624189839200114E-2"/>
          <c:w val="0.36679009468685952"/>
          <c:h val="0.10948343995533548"/>
        </c:manualLayout>
      </c:layout>
      <c:overlay val="0"/>
      <c:txPr>
        <a:bodyPr/>
        <a:lstStyle/>
        <a:p>
          <a:pPr>
            <a:defRPr sz="1400"/>
          </a:pPr>
          <a:endParaRPr lang="ru-RU"/>
        </a:p>
      </c:txPr>
    </c:legend>
    <c:plotVisOnly val="1"/>
    <c:dispBlanksAs val="gap"/>
    <c:showDLblsOverMax val="0"/>
  </c:chart>
  <c:externalData r:id="rId2">
    <c:autoUpdate val="0"/>
  </c:externalData>
  <c:userShapes r:id="rId3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6.1547050327741361E-2"/>
          <c:y val="1.6148900122208643E-2"/>
          <c:w val="0.93845294967225867"/>
          <c:h val="0.5095541467614709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'корь 11 мес 2017'!$B$2</c:f>
              <c:strCache>
                <c:ptCount val="1"/>
                <c:pt idx="0">
                  <c:v>V Вакцинация</c:v>
                </c:pt>
              </c:strCache>
            </c:strRef>
          </c:tx>
          <c:invertIfNegative val="0"/>
          <c:cat>
            <c:strRef>
              <c:f>'корь 11 мес 2017'!$A$3:$A$38</c:f>
              <c:strCache>
                <c:ptCount val="36"/>
                <c:pt idx="0">
                  <c:v>ХМАО - Югра </c:v>
                </c:pt>
                <c:pt idx="1">
                  <c:v>Советская РБ</c:v>
                </c:pt>
                <c:pt idx="2">
                  <c:v>Белоярская РБ</c:v>
                </c:pt>
                <c:pt idx="3">
                  <c:v>Березовская РБ</c:v>
                </c:pt>
                <c:pt idx="4">
                  <c:v>Игримская РБ</c:v>
                </c:pt>
                <c:pt idx="5">
                  <c:v>Когалымская ГБ</c:v>
                </c:pt>
                <c:pt idx="6">
                  <c:v>Центр общей врачебной практики</c:v>
                </c:pt>
                <c:pt idx="7">
                  <c:v>Кондинская РБ</c:v>
                </c:pt>
                <c:pt idx="8">
                  <c:v>Лангепаская ГБ</c:v>
                </c:pt>
                <c:pt idx="9">
                  <c:v>Лянторская ГБ</c:v>
                </c:pt>
                <c:pt idx="10">
                  <c:v>Мегионская ГДБ "Жемчужинка"</c:v>
                </c:pt>
                <c:pt idx="11">
                  <c:v>Нефткеюганская районная больница</c:v>
                </c:pt>
                <c:pt idx="12">
                  <c:v>Нефтеюганская ОБ им. В.И. Яцкив</c:v>
                </c:pt>
                <c:pt idx="13">
                  <c:v>Нижневартовская РБ</c:v>
                </c:pt>
                <c:pt idx="14">
                  <c:v>Нижневартовская детская поликлиника</c:v>
                </c:pt>
                <c:pt idx="15">
                  <c:v>Нижнесортымская УБ</c:v>
                </c:pt>
                <c:pt idx="16">
                  <c:v>Новоаганская РБ</c:v>
                </c:pt>
                <c:pt idx="17">
                  <c:v>Няганская детская поликлиника</c:v>
                </c:pt>
                <c:pt idx="18">
                  <c:v>Няганская городская поликлиника</c:v>
                </c:pt>
                <c:pt idx="19">
                  <c:v>ОКБ г. Ханты-Мансийск</c:v>
                </c:pt>
                <c:pt idx="20">
                  <c:v>Октябрьская РБ</c:v>
                </c:pt>
                <c:pt idx="21">
                  <c:v>Пионерская РБ</c:v>
                </c:pt>
                <c:pt idx="22">
                  <c:v>Покачевская ГБ</c:v>
                </c:pt>
                <c:pt idx="23">
                  <c:v>Поликлиника п. Белый Яр</c:v>
                </c:pt>
                <c:pt idx="24">
                  <c:v>Пыть-Яхская ОКБ</c:v>
                </c:pt>
                <c:pt idx="25">
                  <c:v>Радужнинская ГБ</c:v>
                </c:pt>
                <c:pt idx="26">
                  <c:v>Сургутская ГП № 4</c:v>
                </c:pt>
                <c:pt idx="27">
                  <c:v>Сургутская ГКП № 1</c:v>
                </c:pt>
                <c:pt idx="28">
                  <c:v>Сургутская ГКП № 2</c:v>
                </c:pt>
                <c:pt idx="29">
                  <c:v>Сургутская ГКП № 5</c:v>
                </c:pt>
                <c:pt idx="30">
                  <c:v>Сургутская ГП № 3</c:v>
                </c:pt>
                <c:pt idx="31">
                  <c:v>Урайская ГКБ</c:v>
                </c:pt>
                <c:pt idx="32">
                  <c:v>Федоровская ГБ</c:v>
                </c:pt>
                <c:pt idx="33">
                  <c:v>Ханты-Мансийская РБ</c:v>
                </c:pt>
                <c:pt idx="34">
                  <c:v>Югорская ГБ</c:v>
                </c:pt>
                <c:pt idx="35">
                  <c:v>Угутская УБ</c:v>
                </c:pt>
              </c:strCache>
            </c:strRef>
          </c:cat>
          <c:val>
            <c:numRef>
              <c:f>'корь 11 мес 2017'!$B$3:$B$38</c:f>
              <c:numCache>
                <c:formatCode>0.00;[Red]0.00</c:formatCode>
                <c:ptCount val="36"/>
                <c:pt idx="0">
                  <c:v>79.87</c:v>
                </c:pt>
                <c:pt idx="1">
                  <c:v>100.59</c:v>
                </c:pt>
                <c:pt idx="2">
                  <c:v>79.17</c:v>
                </c:pt>
                <c:pt idx="3">
                  <c:v>114.41</c:v>
                </c:pt>
                <c:pt idx="4">
                  <c:v>129.41</c:v>
                </c:pt>
                <c:pt idx="5">
                  <c:v>91.64</c:v>
                </c:pt>
                <c:pt idx="6">
                  <c:v>125.58</c:v>
                </c:pt>
                <c:pt idx="7">
                  <c:v>97.97</c:v>
                </c:pt>
                <c:pt idx="8">
                  <c:v>95.63</c:v>
                </c:pt>
                <c:pt idx="9">
                  <c:v>92.78</c:v>
                </c:pt>
                <c:pt idx="10">
                  <c:v>106.31</c:v>
                </c:pt>
                <c:pt idx="11">
                  <c:v>96.1</c:v>
                </c:pt>
                <c:pt idx="12">
                  <c:v>77.099999999999994</c:v>
                </c:pt>
                <c:pt idx="13">
                  <c:v>83.82</c:v>
                </c:pt>
                <c:pt idx="14">
                  <c:v>91.43</c:v>
                </c:pt>
                <c:pt idx="15">
                  <c:v>85.56</c:v>
                </c:pt>
                <c:pt idx="16">
                  <c:v>118</c:v>
                </c:pt>
                <c:pt idx="17">
                  <c:v>81.650000000000006</c:v>
                </c:pt>
                <c:pt idx="18">
                  <c:v>90.37</c:v>
                </c:pt>
                <c:pt idx="19">
                  <c:v>91.33</c:v>
                </c:pt>
                <c:pt idx="20">
                  <c:v>88.18</c:v>
                </c:pt>
                <c:pt idx="21">
                  <c:v>99.5</c:v>
                </c:pt>
                <c:pt idx="22">
                  <c:v>92.54</c:v>
                </c:pt>
                <c:pt idx="23">
                  <c:v>83.92</c:v>
                </c:pt>
                <c:pt idx="24">
                  <c:v>110.45</c:v>
                </c:pt>
                <c:pt idx="25">
                  <c:v>96.73</c:v>
                </c:pt>
                <c:pt idx="26">
                  <c:v>93.58</c:v>
                </c:pt>
                <c:pt idx="27">
                  <c:v>89.35</c:v>
                </c:pt>
                <c:pt idx="28">
                  <c:v>87.14</c:v>
                </c:pt>
                <c:pt idx="29">
                  <c:v>90.81</c:v>
                </c:pt>
                <c:pt idx="30">
                  <c:v>105.97</c:v>
                </c:pt>
                <c:pt idx="31">
                  <c:v>132.13999999999999</c:v>
                </c:pt>
                <c:pt idx="32">
                  <c:v>69.209999999999994</c:v>
                </c:pt>
                <c:pt idx="33">
                  <c:v>103.24</c:v>
                </c:pt>
                <c:pt idx="34">
                  <c:v>77.64</c:v>
                </c:pt>
                <c:pt idx="35">
                  <c:v>57.29</c:v>
                </c:pt>
              </c:numCache>
            </c:numRef>
          </c:val>
        </c:ser>
        <c:ser>
          <c:idx val="1"/>
          <c:order val="1"/>
          <c:tx>
            <c:strRef>
              <c:f>'корь 11 мес 2017'!$C$2</c:f>
              <c:strCache>
                <c:ptCount val="1"/>
                <c:pt idx="0">
                  <c:v>RV Ревакцинация</c:v>
                </c:pt>
              </c:strCache>
            </c:strRef>
          </c:tx>
          <c:invertIfNegative val="0"/>
          <c:cat>
            <c:strRef>
              <c:f>'корь 11 мес 2017'!$A$3:$A$38</c:f>
              <c:strCache>
                <c:ptCount val="36"/>
                <c:pt idx="0">
                  <c:v>ХМАО - Югра </c:v>
                </c:pt>
                <c:pt idx="1">
                  <c:v>Советская РБ</c:v>
                </c:pt>
                <c:pt idx="2">
                  <c:v>Белоярская РБ</c:v>
                </c:pt>
                <c:pt idx="3">
                  <c:v>Березовская РБ</c:v>
                </c:pt>
                <c:pt idx="4">
                  <c:v>Игримская РБ</c:v>
                </c:pt>
                <c:pt idx="5">
                  <c:v>Когалымская ГБ</c:v>
                </c:pt>
                <c:pt idx="6">
                  <c:v>Центр общей врачебной практики</c:v>
                </c:pt>
                <c:pt idx="7">
                  <c:v>Кондинская РБ</c:v>
                </c:pt>
                <c:pt idx="8">
                  <c:v>Лангепаская ГБ</c:v>
                </c:pt>
                <c:pt idx="9">
                  <c:v>Лянторская ГБ</c:v>
                </c:pt>
                <c:pt idx="10">
                  <c:v>Мегионская ГДБ "Жемчужинка"</c:v>
                </c:pt>
                <c:pt idx="11">
                  <c:v>Нефткеюганская районная больница</c:v>
                </c:pt>
                <c:pt idx="12">
                  <c:v>Нефтеюганская ОБ им. В.И. Яцкив</c:v>
                </c:pt>
                <c:pt idx="13">
                  <c:v>Нижневартовская РБ</c:v>
                </c:pt>
                <c:pt idx="14">
                  <c:v>Нижневартовская детская поликлиника</c:v>
                </c:pt>
                <c:pt idx="15">
                  <c:v>Нижнесортымская УБ</c:v>
                </c:pt>
                <c:pt idx="16">
                  <c:v>Новоаганская РБ</c:v>
                </c:pt>
                <c:pt idx="17">
                  <c:v>Няганская детская поликлиника</c:v>
                </c:pt>
                <c:pt idx="18">
                  <c:v>Няганская городская поликлиника</c:v>
                </c:pt>
                <c:pt idx="19">
                  <c:v>ОКБ г. Ханты-Мансийск</c:v>
                </c:pt>
                <c:pt idx="20">
                  <c:v>Октябрьская РБ</c:v>
                </c:pt>
                <c:pt idx="21">
                  <c:v>Пионерская РБ</c:v>
                </c:pt>
                <c:pt idx="22">
                  <c:v>Покачевская ГБ</c:v>
                </c:pt>
                <c:pt idx="23">
                  <c:v>Поликлиника п. Белый Яр</c:v>
                </c:pt>
                <c:pt idx="24">
                  <c:v>Пыть-Яхская ОКБ</c:v>
                </c:pt>
                <c:pt idx="25">
                  <c:v>Радужнинская ГБ</c:v>
                </c:pt>
                <c:pt idx="26">
                  <c:v>Сургутская ГП № 4</c:v>
                </c:pt>
                <c:pt idx="27">
                  <c:v>Сургутская ГКП № 1</c:v>
                </c:pt>
                <c:pt idx="28">
                  <c:v>Сургутская ГКП № 2</c:v>
                </c:pt>
                <c:pt idx="29">
                  <c:v>Сургутская ГКП № 5</c:v>
                </c:pt>
                <c:pt idx="30">
                  <c:v>Сургутская ГП № 3</c:v>
                </c:pt>
                <c:pt idx="31">
                  <c:v>Урайская ГКБ</c:v>
                </c:pt>
                <c:pt idx="32">
                  <c:v>Федоровская ГБ</c:v>
                </c:pt>
                <c:pt idx="33">
                  <c:v>Ханты-Мансийская РБ</c:v>
                </c:pt>
                <c:pt idx="34">
                  <c:v>Югорская ГБ</c:v>
                </c:pt>
                <c:pt idx="35">
                  <c:v>Угутская УБ</c:v>
                </c:pt>
              </c:strCache>
            </c:strRef>
          </c:cat>
          <c:val>
            <c:numRef>
              <c:f>'корь 11 мес 2017'!$C$3:$C$38</c:f>
              <c:numCache>
                <c:formatCode>0.00;[Red]0.00</c:formatCode>
                <c:ptCount val="36"/>
                <c:pt idx="0">
                  <c:v>88.24</c:v>
                </c:pt>
                <c:pt idx="1">
                  <c:v>98.9</c:v>
                </c:pt>
                <c:pt idx="2">
                  <c:v>99.31</c:v>
                </c:pt>
                <c:pt idx="3">
                  <c:v>91.25</c:v>
                </c:pt>
                <c:pt idx="4">
                  <c:v>303.57</c:v>
                </c:pt>
                <c:pt idx="5">
                  <c:v>87.41</c:v>
                </c:pt>
                <c:pt idx="6">
                  <c:v>118.18</c:v>
                </c:pt>
                <c:pt idx="7">
                  <c:v>104.55</c:v>
                </c:pt>
                <c:pt idx="8">
                  <c:v>106.57</c:v>
                </c:pt>
                <c:pt idx="9">
                  <c:v>90.95</c:v>
                </c:pt>
                <c:pt idx="10">
                  <c:v>88.38</c:v>
                </c:pt>
                <c:pt idx="11">
                  <c:v>91.31</c:v>
                </c:pt>
                <c:pt idx="12">
                  <c:v>77.77</c:v>
                </c:pt>
                <c:pt idx="13">
                  <c:v>79.38</c:v>
                </c:pt>
                <c:pt idx="14">
                  <c:v>91.69</c:v>
                </c:pt>
                <c:pt idx="15">
                  <c:v>84.68</c:v>
                </c:pt>
                <c:pt idx="16">
                  <c:v>97</c:v>
                </c:pt>
                <c:pt idx="17">
                  <c:v>81.650000000000006</c:v>
                </c:pt>
                <c:pt idx="18">
                  <c:v>161.29</c:v>
                </c:pt>
                <c:pt idx="19">
                  <c:v>91.14</c:v>
                </c:pt>
                <c:pt idx="20">
                  <c:v>94.48</c:v>
                </c:pt>
                <c:pt idx="21">
                  <c:v>96.15</c:v>
                </c:pt>
                <c:pt idx="22">
                  <c:v>92.31</c:v>
                </c:pt>
                <c:pt idx="23">
                  <c:v>89.95</c:v>
                </c:pt>
                <c:pt idx="24">
                  <c:v>94.67</c:v>
                </c:pt>
                <c:pt idx="25">
                  <c:v>86.72</c:v>
                </c:pt>
                <c:pt idx="26">
                  <c:v>91.67</c:v>
                </c:pt>
                <c:pt idx="27">
                  <c:v>85.11</c:v>
                </c:pt>
                <c:pt idx="28">
                  <c:v>81.8</c:v>
                </c:pt>
                <c:pt idx="29">
                  <c:v>90.81</c:v>
                </c:pt>
                <c:pt idx="30">
                  <c:v>88.86</c:v>
                </c:pt>
                <c:pt idx="31">
                  <c:v>84.42</c:v>
                </c:pt>
                <c:pt idx="32">
                  <c:v>87.65</c:v>
                </c:pt>
                <c:pt idx="33">
                  <c:v>102.96</c:v>
                </c:pt>
                <c:pt idx="34">
                  <c:v>86.04</c:v>
                </c:pt>
                <c:pt idx="35">
                  <c:v>37.880000000000003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4960896"/>
        <c:axId val="100508800"/>
      </c:barChart>
      <c:catAx>
        <c:axId val="14496089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5400000" vert="horz"/>
          <a:lstStyle/>
          <a:p>
            <a:pPr>
              <a:defRPr/>
            </a:pPr>
            <a:endParaRPr lang="ru-RU"/>
          </a:p>
        </c:txPr>
        <c:crossAx val="100508800"/>
        <c:crosses val="autoZero"/>
        <c:auto val="1"/>
        <c:lblAlgn val="ctr"/>
        <c:lblOffset val="100"/>
        <c:noMultiLvlLbl val="0"/>
      </c:catAx>
      <c:valAx>
        <c:axId val="100508800"/>
        <c:scaling>
          <c:orientation val="minMax"/>
        </c:scaling>
        <c:delete val="0"/>
        <c:axPos val="l"/>
        <c:majorGridlines/>
        <c:numFmt formatCode="0.00;[Red]0.00" sourceLinked="1"/>
        <c:majorTickMark val="out"/>
        <c:minorTickMark val="none"/>
        <c:tickLblPos val="nextTo"/>
        <c:crossAx val="14496089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24834707254749466"/>
          <c:y val="1.309125374958338E-2"/>
          <c:w val="0.42275347183646261"/>
          <c:h val="0.12362793022997443"/>
        </c:manualLayout>
      </c:layout>
      <c:overlay val="0"/>
      <c:txPr>
        <a:bodyPr/>
        <a:lstStyle/>
        <a:p>
          <a:pPr>
            <a:defRPr sz="14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200"/>
      </a:pPr>
      <a:endParaRPr lang="ru-RU"/>
    </a:p>
  </c:txPr>
  <c:externalData r:id="rId2">
    <c:autoUpdate val="0"/>
  </c:externalData>
  <c:userShapes r:id="rId3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5.4278229083485459E-2"/>
          <c:y val="2.3879799263496468E-2"/>
          <c:w val="0.94572177091651455"/>
          <c:h val="0.583533740153533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'эпидпаротит 11 мес 2017'!$B$2</c:f>
              <c:strCache>
                <c:ptCount val="1"/>
                <c:pt idx="0">
                  <c:v>V Вакцинация</c:v>
                </c:pt>
              </c:strCache>
            </c:strRef>
          </c:tx>
          <c:invertIfNegative val="0"/>
          <c:cat>
            <c:strRef>
              <c:f>'эпидпаротит 11 мес 2017'!$A$3:$A$38</c:f>
              <c:strCache>
                <c:ptCount val="36"/>
                <c:pt idx="0">
                  <c:v>ХМАО - Югра </c:v>
                </c:pt>
                <c:pt idx="1">
                  <c:v>Советская РБ</c:v>
                </c:pt>
                <c:pt idx="2">
                  <c:v>Белоярская РБ</c:v>
                </c:pt>
                <c:pt idx="3">
                  <c:v>Березовская РБ</c:v>
                </c:pt>
                <c:pt idx="4">
                  <c:v>Игримская РБ</c:v>
                </c:pt>
                <c:pt idx="5">
                  <c:v>Когалымская ГБ</c:v>
                </c:pt>
                <c:pt idx="6">
                  <c:v>Центр общей врачебной практики</c:v>
                </c:pt>
                <c:pt idx="7">
                  <c:v>Кондинская РБ</c:v>
                </c:pt>
                <c:pt idx="8">
                  <c:v>Лангепаская ГБ</c:v>
                </c:pt>
                <c:pt idx="9">
                  <c:v>Лянторская ГБ</c:v>
                </c:pt>
                <c:pt idx="10">
                  <c:v>Мегионская ГДБ "Жемчужинка"</c:v>
                </c:pt>
                <c:pt idx="11">
                  <c:v>Нефткеюганская районная больница</c:v>
                </c:pt>
                <c:pt idx="12">
                  <c:v>Нефтеюганская ОБ им. В.И. Яцкив</c:v>
                </c:pt>
                <c:pt idx="13">
                  <c:v>Нижневартовская РБ</c:v>
                </c:pt>
                <c:pt idx="14">
                  <c:v>Нижневартовская детская поликлиника</c:v>
                </c:pt>
                <c:pt idx="15">
                  <c:v>Нижнесортымская УБ</c:v>
                </c:pt>
                <c:pt idx="16">
                  <c:v>Новоаганская РБ</c:v>
                </c:pt>
                <c:pt idx="17">
                  <c:v>Няганская детская поликлиника</c:v>
                </c:pt>
                <c:pt idx="18">
                  <c:v>Няганская городская поликлиника</c:v>
                </c:pt>
                <c:pt idx="19">
                  <c:v>ОКБ г. Ханты-Мансийск</c:v>
                </c:pt>
                <c:pt idx="20">
                  <c:v>Октябрьская РБ</c:v>
                </c:pt>
                <c:pt idx="21">
                  <c:v>Пионерская РБ</c:v>
                </c:pt>
                <c:pt idx="22">
                  <c:v>Покачевская ГБ</c:v>
                </c:pt>
                <c:pt idx="23">
                  <c:v>Поликлиника п. Белый Яр</c:v>
                </c:pt>
                <c:pt idx="24">
                  <c:v>Пыть-Яхская ОКБ</c:v>
                </c:pt>
                <c:pt idx="25">
                  <c:v>Радужнинская ГБ</c:v>
                </c:pt>
                <c:pt idx="26">
                  <c:v>Сургутская ГП № 4</c:v>
                </c:pt>
                <c:pt idx="27">
                  <c:v>Сургутская ГКП № 1</c:v>
                </c:pt>
                <c:pt idx="28">
                  <c:v>Сургутская ГКП № 2</c:v>
                </c:pt>
                <c:pt idx="29">
                  <c:v>Сургутская ГКП № 5</c:v>
                </c:pt>
                <c:pt idx="30">
                  <c:v>Сургутская ГП № 3</c:v>
                </c:pt>
                <c:pt idx="31">
                  <c:v>Урайская ГКБ</c:v>
                </c:pt>
                <c:pt idx="32">
                  <c:v>Федоровская ГБ</c:v>
                </c:pt>
                <c:pt idx="33">
                  <c:v>Ханты-Мансийская РБ</c:v>
                </c:pt>
                <c:pt idx="34">
                  <c:v>Югорская ГБ</c:v>
                </c:pt>
                <c:pt idx="35">
                  <c:v>Угутская УБ</c:v>
                </c:pt>
              </c:strCache>
            </c:strRef>
          </c:cat>
          <c:val>
            <c:numRef>
              <c:f>'эпидпаротит 11 мес 2017'!$B$3:$B$38</c:f>
              <c:numCache>
                <c:formatCode>0.00;[Red]0.00</c:formatCode>
                <c:ptCount val="36"/>
                <c:pt idx="0">
                  <c:v>90.58</c:v>
                </c:pt>
                <c:pt idx="1">
                  <c:v>96.1</c:v>
                </c:pt>
                <c:pt idx="2">
                  <c:v>91.59</c:v>
                </c:pt>
                <c:pt idx="3">
                  <c:v>92.73</c:v>
                </c:pt>
                <c:pt idx="4">
                  <c:v>96.43</c:v>
                </c:pt>
                <c:pt idx="5">
                  <c:v>68.12</c:v>
                </c:pt>
                <c:pt idx="6">
                  <c:v>98.18</c:v>
                </c:pt>
                <c:pt idx="7">
                  <c:v>88.61</c:v>
                </c:pt>
                <c:pt idx="8">
                  <c:v>91.96</c:v>
                </c:pt>
                <c:pt idx="9">
                  <c:v>91.5</c:v>
                </c:pt>
                <c:pt idx="10">
                  <c:v>88.63</c:v>
                </c:pt>
                <c:pt idx="11">
                  <c:v>87.27</c:v>
                </c:pt>
                <c:pt idx="12">
                  <c:v>79.05</c:v>
                </c:pt>
                <c:pt idx="13">
                  <c:v>85.25</c:v>
                </c:pt>
                <c:pt idx="14">
                  <c:v>92.13</c:v>
                </c:pt>
                <c:pt idx="15">
                  <c:v>85.7</c:v>
                </c:pt>
                <c:pt idx="16">
                  <c:v>107.8</c:v>
                </c:pt>
                <c:pt idx="17">
                  <c:v>89.78</c:v>
                </c:pt>
                <c:pt idx="18">
                  <c:v>80</c:v>
                </c:pt>
                <c:pt idx="19">
                  <c:v>85.25</c:v>
                </c:pt>
                <c:pt idx="20">
                  <c:v>93.18</c:v>
                </c:pt>
                <c:pt idx="21">
                  <c:v>74.5</c:v>
                </c:pt>
                <c:pt idx="22">
                  <c:v>87.08</c:v>
                </c:pt>
                <c:pt idx="23">
                  <c:v>75.38</c:v>
                </c:pt>
                <c:pt idx="24">
                  <c:v>99.83</c:v>
                </c:pt>
                <c:pt idx="25">
                  <c:v>91.88</c:v>
                </c:pt>
                <c:pt idx="26">
                  <c:v>91.71</c:v>
                </c:pt>
                <c:pt idx="27">
                  <c:v>87.19</c:v>
                </c:pt>
                <c:pt idx="28">
                  <c:v>83.31</c:v>
                </c:pt>
                <c:pt idx="29">
                  <c:v>95.19</c:v>
                </c:pt>
                <c:pt idx="30">
                  <c:v>77.84</c:v>
                </c:pt>
                <c:pt idx="31">
                  <c:v>86.67</c:v>
                </c:pt>
                <c:pt idx="32">
                  <c:v>82.73</c:v>
                </c:pt>
                <c:pt idx="33">
                  <c:v>95.29</c:v>
                </c:pt>
                <c:pt idx="34">
                  <c:v>98.18</c:v>
                </c:pt>
                <c:pt idx="35">
                  <c:v>93.7</c:v>
                </c:pt>
              </c:numCache>
            </c:numRef>
          </c:val>
        </c:ser>
        <c:ser>
          <c:idx val="1"/>
          <c:order val="1"/>
          <c:tx>
            <c:strRef>
              <c:f>'эпидпаротит 11 мес 2017'!$C$2</c:f>
              <c:strCache>
                <c:ptCount val="1"/>
                <c:pt idx="0">
                  <c:v>RV Ревакцинация</c:v>
                </c:pt>
              </c:strCache>
            </c:strRef>
          </c:tx>
          <c:invertIfNegative val="0"/>
          <c:cat>
            <c:strRef>
              <c:f>'эпидпаротит 11 мес 2017'!$A$3:$A$38</c:f>
              <c:strCache>
                <c:ptCount val="36"/>
                <c:pt idx="0">
                  <c:v>ХМАО - Югра </c:v>
                </c:pt>
                <c:pt idx="1">
                  <c:v>Советская РБ</c:v>
                </c:pt>
                <c:pt idx="2">
                  <c:v>Белоярская РБ</c:v>
                </c:pt>
                <c:pt idx="3">
                  <c:v>Березовская РБ</c:v>
                </c:pt>
                <c:pt idx="4">
                  <c:v>Игримская РБ</c:v>
                </c:pt>
                <c:pt idx="5">
                  <c:v>Когалымская ГБ</c:v>
                </c:pt>
                <c:pt idx="6">
                  <c:v>Центр общей врачебной практики</c:v>
                </c:pt>
                <c:pt idx="7">
                  <c:v>Кондинская РБ</c:v>
                </c:pt>
                <c:pt idx="8">
                  <c:v>Лангепаская ГБ</c:v>
                </c:pt>
                <c:pt idx="9">
                  <c:v>Лянторская ГБ</c:v>
                </c:pt>
                <c:pt idx="10">
                  <c:v>Мегионская ГДБ "Жемчужинка"</c:v>
                </c:pt>
                <c:pt idx="11">
                  <c:v>Нефткеюганская районная больница</c:v>
                </c:pt>
                <c:pt idx="12">
                  <c:v>Нефтеюганская ОБ им. В.И. Яцкив</c:v>
                </c:pt>
                <c:pt idx="13">
                  <c:v>Нижневартовская РБ</c:v>
                </c:pt>
                <c:pt idx="14">
                  <c:v>Нижневартовская детская поликлиника</c:v>
                </c:pt>
                <c:pt idx="15">
                  <c:v>Нижнесортымская УБ</c:v>
                </c:pt>
                <c:pt idx="16">
                  <c:v>Новоаганская РБ</c:v>
                </c:pt>
                <c:pt idx="17">
                  <c:v>Няганская детская поликлиника</c:v>
                </c:pt>
                <c:pt idx="18">
                  <c:v>Няганская городская поликлиника</c:v>
                </c:pt>
                <c:pt idx="19">
                  <c:v>ОКБ г. Ханты-Мансийск</c:v>
                </c:pt>
                <c:pt idx="20">
                  <c:v>Октябрьская РБ</c:v>
                </c:pt>
                <c:pt idx="21">
                  <c:v>Пионерская РБ</c:v>
                </c:pt>
                <c:pt idx="22">
                  <c:v>Покачевская ГБ</c:v>
                </c:pt>
                <c:pt idx="23">
                  <c:v>Поликлиника п. Белый Яр</c:v>
                </c:pt>
                <c:pt idx="24">
                  <c:v>Пыть-Яхская ОКБ</c:v>
                </c:pt>
                <c:pt idx="25">
                  <c:v>Радужнинская ГБ</c:v>
                </c:pt>
                <c:pt idx="26">
                  <c:v>Сургутская ГП № 4</c:v>
                </c:pt>
                <c:pt idx="27">
                  <c:v>Сургутская ГКП № 1</c:v>
                </c:pt>
                <c:pt idx="28">
                  <c:v>Сургутская ГКП № 2</c:v>
                </c:pt>
                <c:pt idx="29">
                  <c:v>Сургутская ГКП № 5</c:v>
                </c:pt>
                <c:pt idx="30">
                  <c:v>Сургутская ГП № 3</c:v>
                </c:pt>
                <c:pt idx="31">
                  <c:v>Урайская ГКБ</c:v>
                </c:pt>
                <c:pt idx="32">
                  <c:v>Федоровская ГБ</c:v>
                </c:pt>
                <c:pt idx="33">
                  <c:v>Ханты-Мансийская РБ</c:v>
                </c:pt>
                <c:pt idx="34">
                  <c:v>Югорская ГБ</c:v>
                </c:pt>
                <c:pt idx="35">
                  <c:v>Угутская УБ</c:v>
                </c:pt>
              </c:strCache>
            </c:strRef>
          </c:cat>
          <c:val>
            <c:numRef>
              <c:f>'эпидпаротит 11 мес 2017'!$C$3:$C$38</c:f>
              <c:numCache>
                <c:formatCode>0.00;[Red]0.00</c:formatCode>
                <c:ptCount val="36"/>
                <c:pt idx="0">
                  <c:v>87.54</c:v>
                </c:pt>
                <c:pt idx="1">
                  <c:v>100</c:v>
                </c:pt>
                <c:pt idx="2">
                  <c:v>85.97</c:v>
                </c:pt>
                <c:pt idx="3">
                  <c:v>100</c:v>
                </c:pt>
                <c:pt idx="4">
                  <c:v>93.28</c:v>
                </c:pt>
                <c:pt idx="5">
                  <c:v>94.95</c:v>
                </c:pt>
                <c:pt idx="6">
                  <c:v>111.63</c:v>
                </c:pt>
                <c:pt idx="7">
                  <c:v>86.14</c:v>
                </c:pt>
                <c:pt idx="8">
                  <c:v>92.24</c:v>
                </c:pt>
                <c:pt idx="9">
                  <c:v>94.84</c:v>
                </c:pt>
                <c:pt idx="10">
                  <c:v>106.7</c:v>
                </c:pt>
                <c:pt idx="11">
                  <c:v>100.2</c:v>
                </c:pt>
                <c:pt idx="12">
                  <c:v>88.47</c:v>
                </c:pt>
                <c:pt idx="13">
                  <c:v>85.54</c:v>
                </c:pt>
                <c:pt idx="14">
                  <c:v>81.400000000000006</c:v>
                </c:pt>
                <c:pt idx="15">
                  <c:v>90.95</c:v>
                </c:pt>
                <c:pt idx="16">
                  <c:v>104.7</c:v>
                </c:pt>
                <c:pt idx="17">
                  <c:v>85.38</c:v>
                </c:pt>
                <c:pt idx="18">
                  <c:v>136.36000000000001</c:v>
                </c:pt>
                <c:pt idx="19">
                  <c:v>94.86</c:v>
                </c:pt>
                <c:pt idx="20">
                  <c:v>94.88</c:v>
                </c:pt>
                <c:pt idx="21">
                  <c:v>82.69</c:v>
                </c:pt>
                <c:pt idx="22">
                  <c:v>94.68</c:v>
                </c:pt>
                <c:pt idx="23">
                  <c:v>90.44</c:v>
                </c:pt>
                <c:pt idx="24">
                  <c:v>93.72</c:v>
                </c:pt>
                <c:pt idx="25">
                  <c:v>97.66</c:v>
                </c:pt>
                <c:pt idx="26">
                  <c:v>91.15</c:v>
                </c:pt>
                <c:pt idx="27">
                  <c:v>81.28</c:v>
                </c:pt>
                <c:pt idx="28">
                  <c:v>93.82</c:v>
                </c:pt>
                <c:pt idx="29">
                  <c:v>90.12</c:v>
                </c:pt>
                <c:pt idx="30">
                  <c:v>90.41</c:v>
                </c:pt>
                <c:pt idx="31">
                  <c:v>89.62</c:v>
                </c:pt>
                <c:pt idx="32">
                  <c:v>88.84</c:v>
                </c:pt>
                <c:pt idx="33">
                  <c:v>102.46</c:v>
                </c:pt>
                <c:pt idx="34">
                  <c:v>111.63</c:v>
                </c:pt>
                <c:pt idx="35">
                  <c:v>88.87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0654720"/>
        <c:axId val="60656256"/>
      </c:barChart>
      <c:catAx>
        <c:axId val="6065472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ru-RU"/>
          </a:p>
        </c:txPr>
        <c:crossAx val="60656256"/>
        <c:crosses val="autoZero"/>
        <c:auto val="1"/>
        <c:lblAlgn val="ctr"/>
        <c:lblOffset val="100"/>
        <c:noMultiLvlLbl val="0"/>
      </c:catAx>
      <c:valAx>
        <c:axId val="60656256"/>
        <c:scaling>
          <c:orientation val="minMax"/>
        </c:scaling>
        <c:delete val="0"/>
        <c:axPos val="l"/>
        <c:majorGridlines/>
        <c:numFmt formatCode="0.00;[Red]0.00" sourceLinked="1"/>
        <c:majorTickMark val="out"/>
        <c:minorTickMark val="none"/>
        <c:tickLblPos val="nextTo"/>
        <c:crossAx val="6065472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7.0707163484607302E-2"/>
          <c:y val="2.448491495524888E-2"/>
          <c:w val="0.35869556075717846"/>
          <c:h val="0.11004976411834999"/>
        </c:manualLayout>
      </c:layout>
      <c:overlay val="0"/>
      <c:txPr>
        <a:bodyPr/>
        <a:lstStyle/>
        <a:p>
          <a:pPr>
            <a:defRPr sz="1300"/>
          </a:pPr>
          <a:endParaRPr lang="ru-RU"/>
        </a:p>
      </c:txPr>
    </c:legend>
    <c:plotVisOnly val="1"/>
    <c:dispBlanksAs val="gap"/>
    <c:showDLblsOverMax val="0"/>
  </c:chart>
  <c:externalData r:id="rId2">
    <c:autoUpdate val="0"/>
  </c:externalData>
  <c:userShapes r:id="rId3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5.8045064726190664E-2"/>
          <c:y val="1.2813060453600394E-2"/>
          <c:w val="0.94195493527380936"/>
          <c:h val="0.6040337449278122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туб!$B$2</c:f>
              <c:strCache>
                <c:ptCount val="1"/>
                <c:pt idx="0">
                  <c:v>V Вакцинация</c:v>
                </c:pt>
              </c:strCache>
            </c:strRef>
          </c:tx>
          <c:invertIfNegative val="0"/>
          <c:cat>
            <c:strRef>
              <c:f>туб!$A$3:$A$38</c:f>
              <c:strCache>
                <c:ptCount val="36"/>
                <c:pt idx="0">
                  <c:v>ХМАО - Югра </c:v>
                </c:pt>
                <c:pt idx="1">
                  <c:v>Советская РБ</c:v>
                </c:pt>
                <c:pt idx="2">
                  <c:v>Белоярская РБ</c:v>
                </c:pt>
                <c:pt idx="3">
                  <c:v>Березовская РБ</c:v>
                </c:pt>
                <c:pt idx="4">
                  <c:v>Игримская РБ</c:v>
                </c:pt>
                <c:pt idx="5">
                  <c:v>Когалымская ГБ</c:v>
                </c:pt>
                <c:pt idx="6">
                  <c:v>Центр общей врачебной практики</c:v>
                </c:pt>
                <c:pt idx="7">
                  <c:v>Кондинская РБ</c:v>
                </c:pt>
                <c:pt idx="8">
                  <c:v>Лангепаская ГБ</c:v>
                </c:pt>
                <c:pt idx="9">
                  <c:v>Лянторская ГБ</c:v>
                </c:pt>
                <c:pt idx="10">
                  <c:v>Мегионская ГДБ "Жемчужинка"</c:v>
                </c:pt>
                <c:pt idx="11">
                  <c:v>Нефткеюганская районная больница</c:v>
                </c:pt>
                <c:pt idx="12">
                  <c:v>Нефтеюганская ОБ им. В.И. Яцкив</c:v>
                </c:pt>
                <c:pt idx="13">
                  <c:v>Нижневартовская РБ</c:v>
                </c:pt>
                <c:pt idx="14">
                  <c:v>Нижневартовская детская поликлиника</c:v>
                </c:pt>
                <c:pt idx="15">
                  <c:v>Нижнесортымская УБ</c:v>
                </c:pt>
                <c:pt idx="16">
                  <c:v>Новоаганская РБ</c:v>
                </c:pt>
                <c:pt idx="17">
                  <c:v>Няганская детская поликлиника</c:v>
                </c:pt>
                <c:pt idx="18">
                  <c:v>Няганская окружная больница</c:v>
                </c:pt>
                <c:pt idx="19">
                  <c:v>ОКБ г. Ханты-Мансийск</c:v>
                </c:pt>
                <c:pt idx="20">
                  <c:v>Октябрьская РБ</c:v>
                </c:pt>
                <c:pt idx="21">
                  <c:v>Пионерская РБ</c:v>
                </c:pt>
                <c:pt idx="22">
                  <c:v>Покачевская ГБ</c:v>
                </c:pt>
                <c:pt idx="23">
                  <c:v>Поликлиника п. Белый Яр</c:v>
                </c:pt>
                <c:pt idx="24">
                  <c:v>Пыть-Яхская ОКБ</c:v>
                </c:pt>
                <c:pt idx="25">
                  <c:v>Радужнинская ГБ</c:v>
                </c:pt>
                <c:pt idx="26">
                  <c:v>Сургутская ГП № 4</c:v>
                </c:pt>
                <c:pt idx="27">
                  <c:v>Сургутская ГКП № 1</c:v>
                </c:pt>
                <c:pt idx="28">
                  <c:v>Сургутская ГКП № 2</c:v>
                </c:pt>
                <c:pt idx="29">
                  <c:v>Сургутская ГКП № 5</c:v>
                </c:pt>
                <c:pt idx="30">
                  <c:v>Сургутская ГП № 3</c:v>
                </c:pt>
                <c:pt idx="31">
                  <c:v>Урайская ГКБ</c:v>
                </c:pt>
                <c:pt idx="32">
                  <c:v>Федоровская ГБ</c:v>
                </c:pt>
                <c:pt idx="33">
                  <c:v>Ханты-Мансийская РБ</c:v>
                </c:pt>
                <c:pt idx="34">
                  <c:v>Югорская ГБ</c:v>
                </c:pt>
                <c:pt idx="35">
                  <c:v>Угутская участковая больница</c:v>
                </c:pt>
              </c:strCache>
            </c:strRef>
          </c:cat>
          <c:val>
            <c:numRef>
              <c:f>туб!$B$3:$B$38</c:f>
              <c:numCache>
                <c:formatCode>0.00;[Red]0.00</c:formatCode>
                <c:ptCount val="36"/>
                <c:pt idx="0">
                  <c:v>81.87</c:v>
                </c:pt>
                <c:pt idx="1">
                  <c:v>81.739999999999995</c:v>
                </c:pt>
                <c:pt idx="2">
                  <c:v>81.52</c:v>
                </c:pt>
                <c:pt idx="3">
                  <c:v>63.24</c:v>
                </c:pt>
                <c:pt idx="4">
                  <c:v>87.63</c:v>
                </c:pt>
                <c:pt idx="5">
                  <c:v>80.58</c:v>
                </c:pt>
                <c:pt idx="6">
                  <c:v>69.09</c:v>
                </c:pt>
                <c:pt idx="7">
                  <c:v>88.1</c:v>
                </c:pt>
                <c:pt idx="8">
                  <c:v>91.75</c:v>
                </c:pt>
                <c:pt idx="9">
                  <c:v>70.3</c:v>
                </c:pt>
                <c:pt idx="10">
                  <c:v>68.3</c:v>
                </c:pt>
                <c:pt idx="11">
                  <c:v>79.73</c:v>
                </c:pt>
                <c:pt idx="12">
                  <c:v>78.900000000000006</c:v>
                </c:pt>
                <c:pt idx="13">
                  <c:v>88.1</c:v>
                </c:pt>
                <c:pt idx="14">
                  <c:v>131.30000000000001</c:v>
                </c:pt>
                <c:pt idx="15">
                  <c:v>70.209999999999994</c:v>
                </c:pt>
                <c:pt idx="16">
                  <c:v>66</c:v>
                </c:pt>
                <c:pt idx="17">
                  <c:v>78.31</c:v>
                </c:pt>
                <c:pt idx="18">
                  <c:v>60.08</c:v>
                </c:pt>
                <c:pt idx="19">
                  <c:v>86.2</c:v>
                </c:pt>
                <c:pt idx="20">
                  <c:v>124.8</c:v>
                </c:pt>
                <c:pt idx="21">
                  <c:v>97.06</c:v>
                </c:pt>
                <c:pt idx="22">
                  <c:v>79.56</c:v>
                </c:pt>
                <c:pt idx="23">
                  <c:v>63.24</c:v>
                </c:pt>
                <c:pt idx="24">
                  <c:v>80.12</c:v>
                </c:pt>
                <c:pt idx="25">
                  <c:v>70.150000000000006</c:v>
                </c:pt>
                <c:pt idx="26">
                  <c:v>181.5</c:v>
                </c:pt>
                <c:pt idx="27">
                  <c:v>96</c:v>
                </c:pt>
                <c:pt idx="28">
                  <c:v>168.4</c:v>
                </c:pt>
                <c:pt idx="29">
                  <c:v>179.17</c:v>
                </c:pt>
                <c:pt idx="30">
                  <c:v>120</c:v>
                </c:pt>
                <c:pt idx="31">
                  <c:v>82.02</c:v>
                </c:pt>
                <c:pt idx="32">
                  <c:v>90.55</c:v>
                </c:pt>
                <c:pt idx="33">
                  <c:v>68.25</c:v>
                </c:pt>
                <c:pt idx="34">
                  <c:v>107.74</c:v>
                </c:pt>
                <c:pt idx="35" formatCode="General">
                  <c:v>20</c:v>
                </c:pt>
              </c:numCache>
            </c:numRef>
          </c:val>
        </c:ser>
        <c:ser>
          <c:idx val="1"/>
          <c:order val="1"/>
          <c:tx>
            <c:strRef>
              <c:f>туб!$C$2</c:f>
              <c:strCache>
                <c:ptCount val="1"/>
                <c:pt idx="0">
                  <c:v>V новорожденных</c:v>
                </c:pt>
              </c:strCache>
            </c:strRef>
          </c:tx>
          <c:invertIfNegative val="0"/>
          <c:cat>
            <c:strRef>
              <c:f>туб!$A$3:$A$38</c:f>
              <c:strCache>
                <c:ptCount val="36"/>
                <c:pt idx="0">
                  <c:v>ХМАО - Югра </c:v>
                </c:pt>
                <c:pt idx="1">
                  <c:v>Советская РБ</c:v>
                </c:pt>
                <c:pt idx="2">
                  <c:v>Белоярская РБ</c:v>
                </c:pt>
                <c:pt idx="3">
                  <c:v>Березовская РБ</c:v>
                </c:pt>
                <c:pt idx="4">
                  <c:v>Игримская РБ</c:v>
                </c:pt>
                <c:pt idx="5">
                  <c:v>Когалымская ГБ</c:v>
                </c:pt>
                <c:pt idx="6">
                  <c:v>Центр общей врачебной практики</c:v>
                </c:pt>
                <c:pt idx="7">
                  <c:v>Кондинская РБ</c:v>
                </c:pt>
                <c:pt idx="8">
                  <c:v>Лангепаская ГБ</c:v>
                </c:pt>
                <c:pt idx="9">
                  <c:v>Лянторская ГБ</c:v>
                </c:pt>
                <c:pt idx="10">
                  <c:v>Мегионская ГДБ "Жемчужинка"</c:v>
                </c:pt>
                <c:pt idx="11">
                  <c:v>Нефткеюганская районная больница</c:v>
                </c:pt>
                <c:pt idx="12">
                  <c:v>Нефтеюганская ОБ им. В.И. Яцкив</c:v>
                </c:pt>
                <c:pt idx="13">
                  <c:v>Нижневартовская РБ</c:v>
                </c:pt>
                <c:pt idx="14">
                  <c:v>Нижневартовская детская поликлиника</c:v>
                </c:pt>
                <c:pt idx="15">
                  <c:v>Нижнесортымская УБ</c:v>
                </c:pt>
                <c:pt idx="16">
                  <c:v>Новоаганская РБ</c:v>
                </c:pt>
                <c:pt idx="17">
                  <c:v>Няганская детская поликлиника</c:v>
                </c:pt>
                <c:pt idx="18">
                  <c:v>Няганская окружная больница</c:v>
                </c:pt>
                <c:pt idx="19">
                  <c:v>ОКБ г. Ханты-Мансийск</c:v>
                </c:pt>
                <c:pt idx="20">
                  <c:v>Октябрьская РБ</c:v>
                </c:pt>
                <c:pt idx="21">
                  <c:v>Пионерская РБ</c:v>
                </c:pt>
                <c:pt idx="22">
                  <c:v>Покачевская ГБ</c:v>
                </c:pt>
                <c:pt idx="23">
                  <c:v>Поликлиника п. Белый Яр</c:v>
                </c:pt>
                <c:pt idx="24">
                  <c:v>Пыть-Яхская ОКБ</c:v>
                </c:pt>
                <c:pt idx="25">
                  <c:v>Радужнинская ГБ</c:v>
                </c:pt>
                <c:pt idx="26">
                  <c:v>Сургутская ГП № 4</c:v>
                </c:pt>
                <c:pt idx="27">
                  <c:v>Сургутская ГКП № 1</c:v>
                </c:pt>
                <c:pt idx="28">
                  <c:v>Сургутская ГКП № 2</c:v>
                </c:pt>
                <c:pt idx="29">
                  <c:v>Сургутская ГКП № 5</c:v>
                </c:pt>
                <c:pt idx="30">
                  <c:v>Сургутская ГП № 3</c:v>
                </c:pt>
                <c:pt idx="31">
                  <c:v>Урайская ГКБ</c:v>
                </c:pt>
                <c:pt idx="32">
                  <c:v>Федоровская ГБ</c:v>
                </c:pt>
                <c:pt idx="33">
                  <c:v>Ханты-Мансийская РБ</c:v>
                </c:pt>
                <c:pt idx="34">
                  <c:v>Югорская ГБ</c:v>
                </c:pt>
                <c:pt idx="35">
                  <c:v>Угутская участковая больница</c:v>
                </c:pt>
              </c:strCache>
            </c:strRef>
          </c:cat>
          <c:val>
            <c:numRef>
              <c:f>туб!$C$3:$C$38</c:f>
              <c:numCache>
                <c:formatCode>0.00;[Red]0.00</c:formatCode>
                <c:ptCount val="36"/>
                <c:pt idx="0">
                  <c:v>75.41</c:v>
                </c:pt>
                <c:pt idx="1">
                  <c:v>81.09</c:v>
                </c:pt>
                <c:pt idx="2">
                  <c:v>76.36</c:v>
                </c:pt>
                <c:pt idx="3">
                  <c:v>57.64</c:v>
                </c:pt>
                <c:pt idx="4">
                  <c:v>62.89</c:v>
                </c:pt>
                <c:pt idx="5">
                  <c:v>77.989999999999995</c:v>
                </c:pt>
                <c:pt idx="6">
                  <c:v>72.5</c:v>
                </c:pt>
                <c:pt idx="7">
                  <c:v>93.26</c:v>
                </c:pt>
                <c:pt idx="8">
                  <c:v>87.78</c:v>
                </c:pt>
                <c:pt idx="9">
                  <c:v>94</c:v>
                </c:pt>
                <c:pt idx="10">
                  <c:v>57.7</c:v>
                </c:pt>
                <c:pt idx="11">
                  <c:v>0</c:v>
                </c:pt>
                <c:pt idx="12">
                  <c:v>41.25</c:v>
                </c:pt>
                <c:pt idx="13">
                  <c:v>98.3</c:v>
                </c:pt>
                <c:pt idx="14">
                  <c:v>0</c:v>
                </c:pt>
                <c:pt idx="15">
                  <c:v>40</c:v>
                </c:pt>
                <c:pt idx="16">
                  <c:v>46.67</c:v>
                </c:pt>
                <c:pt idx="17">
                  <c:v>80</c:v>
                </c:pt>
                <c:pt idx="18">
                  <c:v>60.08</c:v>
                </c:pt>
                <c:pt idx="19">
                  <c:v>88.43</c:v>
                </c:pt>
                <c:pt idx="20">
                  <c:v>121.4</c:v>
                </c:pt>
                <c:pt idx="21">
                  <c:v>102.14</c:v>
                </c:pt>
                <c:pt idx="22">
                  <c:v>82.11</c:v>
                </c:pt>
                <c:pt idx="23">
                  <c:v>47.57</c:v>
                </c:pt>
                <c:pt idx="24">
                  <c:v>77.150000000000006</c:v>
                </c:pt>
                <c:pt idx="25">
                  <c:v>65.900000000000006</c:v>
                </c:pt>
                <c:pt idx="26">
                  <c:v>43.62</c:v>
                </c:pt>
                <c:pt idx="27">
                  <c:v>100</c:v>
                </c:pt>
                <c:pt idx="28">
                  <c:v>198.25</c:v>
                </c:pt>
                <c:pt idx="29">
                  <c:v>96.67</c:v>
                </c:pt>
                <c:pt idx="30">
                  <c:v>140</c:v>
                </c:pt>
                <c:pt idx="31">
                  <c:v>90.4</c:v>
                </c:pt>
                <c:pt idx="32">
                  <c:v>72</c:v>
                </c:pt>
                <c:pt idx="33">
                  <c:v>78.2</c:v>
                </c:pt>
                <c:pt idx="34">
                  <c:v>105</c:v>
                </c:pt>
                <c:pt idx="35" formatCode="General">
                  <c:v>50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57520256"/>
        <c:axId val="157521792"/>
      </c:barChart>
      <c:catAx>
        <c:axId val="15752025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100"/>
            </a:pPr>
            <a:endParaRPr lang="ru-RU"/>
          </a:p>
        </c:txPr>
        <c:crossAx val="157521792"/>
        <c:crosses val="autoZero"/>
        <c:auto val="1"/>
        <c:lblAlgn val="ctr"/>
        <c:lblOffset val="100"/>
        <c:noMultiLvlLbl val="0"/>
      </c:catAx>
      <c:valAx>
        <c:axId val="157521792"/>
        <c:scaling>
          <c:orientation val="minMax"/>
        </c:scaling>
        <c:delete val="0"/>
        <c:axPos val="l"/>
        <c:majorGridlines/>
        <c:numFmt formatCode="0.00;[Red]0.00" sourceLinked="1"/>
        <c:majorTickMark val="out"/>
        <c:minorTickMark val="none"/>
        <c:tickLblPos val="nextTo"/>
        <c:crossAx val="15752025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5.5772510376498906E-2"/>
          <c:y val="1.331048686898037E-2"/>
          <c:w val="0.39309897006945627"/>
          <c:h val="0.13971506727172764"/>
        </c:manualLayout>
      </c:layout>
      <c:overlay val="0"/>
      <c:txPr>
        <a:bodyPr/>
        <a:lstStyle/>
        <a:p>
          <a:pPr>
            <a:defRPr sz="1400"/>
          </a:pPr>
          <a:endParaRPr lang="ru-RU"/>
        </a:p>
      </c:txPr>
    </c:legend>
    <c:plotVisOnly val="1"/>
    <c:dispBlanksAs val="gap"/>
    <c:showDLblsOverMax val="0"/>
  </c:chart>
  <c:externalData r:id="rId2">
    <c:autoUpdate val="0"/>
  </c:externalData>
  <c:userShapes r:id="rId3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5.3555386034097915E-2"/>
          <c:y val="2.4228084419071184E-2"/>
          <c:w val="0.94644461396590207"/>
          <c:h val="0.5580815409530437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'геп в 11 мес 20ё17'!$B$2</c:f>
              <c:strCache>
                <c:ptCount val="1"/>
                <c:pt idx="0">
                  <c:v>V Вакцинация всего</c:v>
                </c:pt>
              </c:strCache>
            </c:strRef>
          </c:tx>
          <c:invertIfNegative val="0"/>
          <c:cat>
            <c:strRef>
              <c:f>'геп в 11 мес 20ё17'!$A$3:$A$41</c:f>
              <c:strCache>
                <c:ptCount val="39"/>
                <c:pt idx="0">
                  <c:v>ХМАО - Югра </c:v>
                </c:pt>
                <c:pt idx="1">
                  <c:v>Советская РБ</c:v>
                </c:pt>
                <c:pt idx="2">
                  <c:v>Белоярская РБ</c:v>
                </c:pt>
                <c:pt idx="3">
                  <c:v>Березовская РБ</c:v>
                </c:pt>
                <c:pt idx="4">
                  <c:v>Игримская РБ</c:v>
                </c:pt>
                <c:pt idx="5">
                  <c:v>Когалымская ГБ</c:v>
                </c:pt>
                <c:pt idx="6">
                  <c:v>Центр общей врачебной практики</c:v>
                </c:pt>
                <c:pt idx="7">
                  <c:v>Кондинская РБ</c:v>
                </c:pt>
                <c:pt idx="8">
                  <c:v>Лангепаская ГБ</c:v>
                </c:pt>
                <c:pt idx="9">
                  <c:v>Лянторская ГБ</c:v>
                </c:pt>
                <c:pt idx="10">
                  <c:v>Мегионская ГБ 1</c:v>
                </c:pt>
                <c:pt idx="11">
                  <c:v>Мегионская ГБ 2</c:v>
                </c:pt>
                <c:pt idx="12">
                  <c:v>Мегионская ГДБ "Жемчужинка"</c:v>
                </c:pt>
                <c:pt idx="13">
                  <c:v>Нефткеюганская районная больница</c:v>
                </c:pt>
                <c:pt idx="14">
                  <c:v>Нефтеюганская ОБ им. В.И. Яцкив</c:v>
                </c:pt>
                <c:pt idx="15">
                  <c:v>Нижневартовская РБ</c:v>
                </c:pt>
                <c:pt idx="16">
                  <c:v>Нижневартовская городская поликлтника</c:v>
                </c:pt>
                <c:pt idx="17">
                  <c:v>Нижневартовская детская поликлиника</c:v>
                </c:pt>
                <c:pt idx="18">
                  <c:v>Нижнесортымская УБ</c:v>
                </c:pt>
                <c:pt idx="19">
                  <c:v>Новоаганская РБ</c:v>
                </c:pt>
                <c:pt idx="20">
                  <c:v>Няганская детская поликлиника</c:v>
                </c:pt>
                <c:pt idx="21">
                  <c:v>Няганская городская поликлиника</c:v>
                </c:pt>
                <c:pt idx="22">
                  <c:v>ОКБ г. Ханты-Мансийск</c:v>
                </c:pt>
                <c:pt idx="23">
                  <c:v>Октябрьская РБ</c:v>
                </c:pt>
                <c:pt idx="24">
                  <c:v>Пионерская РБ</c:v>
                </c:pt>
                <c:pt idx="25">
                  <c:v>Покачевская ГБ</c:v>
                </c:pt>
                <c:pt idx="26">
                  <c:v>Поликлиника п. Белый Яр</c:v>
                </c:pt>
                <c:pt idx="27">
                  <c:v>Пыть-Яхская ОКБ</c:v>
                </c:pt>
                <c:pt idx="28">
                  <c:v>Радужнинская ГБ</c:v>
                </c:pt>
                <c:pt idx="29">
                  <c:v>Сургутская ГП № 4</c:v>
                </c:pt>
                <c:pt idx="30">
                  <c:v>Сургутская ГКП № 1</c:v>
                </c:pt>
                <c:pt idx="31">
                  <c:v>Сургутская ГКП № 2</c:v>
                </c:pt>
                <c:pt idx="32">
                  <c:v>Сургутская ГКП № 5</c:v>
                </c:pt>
                <c:pt idx="33">
                  <c:v>Сургутская ГП № 3</c:v>
                </c:pt>
                <c:pt idx="34">
                  <c:v>Урайская ГКБ</c:v>
                </c:pt>
                <c:pt idx="35">
                  <c:v>Федоровская ГБ</c:v>
                </c:pt>
                <c:pt idx="36">
                  <c:v>Ханты-Мансийская РБ</c:v>
                </c:pt>
                <c:pt idx="37">
                  <c:v>Югорская ГБ</c:v>
                </c:pt>
                <c:pt idx="38">
                  <c:v>Угутская УБ</c:v>
                </c:pt>
              </c:strCache>
            </c:strRef>
          </c:cat>
          <c:val>
            <c:numRef>
              <c:f>'геп в 11 мес 20ё17'!$B$3:$B$41</c:f>
              <c:numCache>
                <c:formatCode>0.00;[Red]0.00</c:formatCode>
                <c:ptCount val="39"/>
                <c:pt idx="0">
                  <c:v>107.6</c:v>
                </c:pt>
                <c:pt idx="1">
                  <c:v>126.07</c:v>
                </c:pt>
                <c:pt idx="2">
                  <c:v>119.57</c:v>
                </c:pt>
                <c:pt idx="3">
                  <c:v>91.36</c:v>
                </c:pt>
                <c:pt idx="4">
                  <c:v>221.31</c:v>
                </c:pt>
                <c:pt idx="5">
                  <c:v>229.09</c:v>
                </c:pt>
                <c:pt idx="6">
                  <c:v>137.5</c:v>
                </c:pt>
                <c:pt idx="7">
                  <c:v>202.05</c:v>
                </c:pt>
                <c:pt idx="8">
                  <c:v>90.96</c:v>
                </c:pt>
                <c:pt idx="9">
                  <c:v>82.59</c:v>
                </c:pt>
                <c:pt idx="10">
                  <c:v>228.89</c:v>
                </c:pt>
                <c:pt idx="11">
                  <c:v>66</c:v>
                </c:pt>
                <c:pt idx="12">
                  <c:v>89.86</c:v>
                </c:pt>
                <c:pt idx="13">
                  <c:v>94.29</c:v>
                </c:pt>
                <c:pt idx="14">
                  <c:v>91.92</c:v>
                </c:pt>
                <c:pt idx="15">
                  <c:v>65.86</c:v>
                </c:pt>
                <c:pt idx="16">
                  <c:v>151.4</c:v>
                </c:pt>
                <c:pt idx="17">
                  <c:v>88.19</c:v>
                </c:pt>
                <c:pt idx="18">
                  <c:v>124.71</c:v>
                </c:pt>
                <c:pt idx="19">
                  <c:v>112.32</c:v>
                </c:pt>
                <c:pt idx="20">
                  <c:v>83.86</c:v>
                </c:pt>
                <c:pt idx="21">
                  <c:v>86.81</c:v>
                </c:pt>
                <c:pt idx="22">
                  <c:v>125.27</c:v>
                </c:pt>
                <c:pt idx="23">
                  <c:v>117.99</c:v>
                </c:pt>
                <c:pt idx="24">
                  <c:v>90.2</c:v>
                </c:pt>
                <c:pt idx="25">
                  <c:v>105.25</c:v>
                </c:pt>
                <c:pt idx="26">
                  <c:v>91.67</c:v>
                </c:pt>
                <c:pt idx="27">
                  <c:v>181.12</c:v>
                </c:pt>
                <c:pt idx="28">
                  <c:v>69.930000000000007</c:v>
                </c:pt>
                <c:pt idx="29">
                  <c:v>111.31</c:v>
                </c:pt>
                <c:pt idx="30">
                  <c:v>88.02</c:v>
                </c:pt>
                <c:pt idx="31">
                  <c:v>92.28</c:v>
                </c:pt>
                <c:pt idx="32">
                  <c:v>89.27</c:v>
                </c:pt>
                <c:pt idx="33">
                  <c:v>101.33</c:v>
                </c:pt>
                <c:pt idx="34">
                  <c:v>97.93</c:v>
                </c:pt>
                <c:pt idx="35">
                  <c:v>110.65</c:v>
                </c:pt>
                <c:pt idx="36">
                  <c:v>183.13</c:v>
                </c:pt>
                <c:pt idx="37">
                  <c:v>106.98</c:v>
                </c:pt>
                <c:pt idx="38" formatCode="General">
                  <c:v>60</c:v>
                </c:pt>
              </c:numCache>
            </c:numRef>
          </c:val>
        </c:ser>
        <c:ser>
          <c:idx val="1"/>
          <c:order val="1"/>
          <c:tx>
            <c:strRef>
              <c:f>'геп в 11 мес 20ё17'!$C$2</c:f>
              <c:strCache>
                <c:ptCount val="1"/>
                <c:pt idx="0">
                  <c:v>V  взрослые</c:v>
                </c:pt>
              </c:strCache>
            </c:strRef>
          </c:tx>
          <c:invertIfNegative val="0"/>
          <c:cat>
            <c:strRef>
              <c:f>'геп в 11 мес 20ё17'!$A$3:$A$41</c:f>
              <c:strCache>
                <c:ptCount val="39"/>
                <c:pt idx="0">
                  <c:v>ХМАО - Югра </c:v>
                </c:pt>
                <c:pt idx="1">
                  <c:v>Советская РБ</c:v>
                </c:pt>
                <c:pt idx="2">
                  <c:v>Белоярская РБ</c:v>
                </c:pt>
                <c:pt idx="3">
                  <c:v>Березовская РБ</c:v>
                </c:pt>
                <c:pt idx="4">
                  <c:v>Игримская РБ</c:v>
                </c:pt>
                <c:pt idx="5">
                  <c:v>Когалымская ГБ</c:v>
                </c:pt>
                <c:pt idx="6">
                  <c:v>Центр общей врачебной практики</c:v>
                </c:pt>
                <c:pt idx="7">
                  <c:v>Кондинская РБ</c:v>
                </c:pt>
                <c:pt idx="8">
                  <c:v>Лангепаская ГБ</c:v>
                </c:pt>
                <c:pt idx="9">
                  <c:v>Лянторская ГБ</c:v>
                </c:pt>
                <c:pt idx="10">
                  <c:v>Мегионская ГБ 1</c:v>
                </c:pt>
                <c:pt idx="11">
                  <c:v>Мегионская ГБ 2</c:v>
                </c:pt>
                <c:pt idx="12">
                  <c:v>Мегионская ГДБ "Жемчужинка"</c:v>
                </c:pt>
                <c:pt idx="13">
                  <c:v>Нефткеюганская районная больница</c:v>
                </c:pt>
                <c:pt idx="14">
                  <c:v>Нефтеюганская ОБ им. В.И. Яцкив</c:v>
                </c:pt>
                <c:pt idx="15">
                  <c:v>Нижневартовская РБ</c:v>
                </c:pt>
                <c:pt idx="16">
                  <c:v>Нижневартовская городская поликлтника</c:v>
                </c:pt>
                <c:pt idx="17">
                  <c:v>Нижневартовская детская поликлиника</c:v>
                </c:pt>
                <c:pt idx="18">
                  <c:v>Нижнесортымская УБ</c:v>
                </c:pt>
                <c:pt idx="19">
                  <c:v>Новоаганская РБ</c:v>
                </c:pt>
                <c:pt idx="20">
                  <c:v>Няганская детская поликлиника</c:v>
                </c:pt>
                <c:pt idx="21">
                  <c:v>Няганская городская поликлиника</c:v>
                </c:pt>
                <c:pt idx="22">
                  <c:v>ОКБ г. Ханты-Мансийск</c:v>
                </c:pt>
                <c:pt idx="23">
                  <c:v>Октябрьская РБ</c:v>
                </c:pt>
                <c:pt idx="24">
                  <c:v>Пионерская РБ</c:v>
                </c:pt>
                <c:pt idx="25">
                  <c:v>Покачевская ГБ</c:v>
                </c:pt>
                <c:pt idx="26">
                  <c:v>Поликлиника п. Белый Яр</c:v>
                </c:pt>
                <c:pt idx="27">
                  <c:v>Пыть-Яхская ОКБ</c:v>
                </c:pt>
                <c:pt idx="28">
                  <c:v>Радужнинская ГБ</c:v>
                </c:pt>
                <c:pt idx="29">
                  <c:v>Сургутская ГП № 4</c:v>
                </c:pt>
                <c:pt idx="30">
                  <c:v>Сургутская ГКП № 1</c:v>
                </c:pt>
                <c:pt idx="31">
                  <c:v>Сургутская ГКП № 2</c:v>
                </c:pt>
                <c:pt idx="32">
                  <c:v>Сургутская ГКП № 5</c:v>
                </c:pt>
                <c:pt idx="33">
                  <c:v>Сургутская ГП № 3</c:v>
                </c:pt>
                <c:pt idx="34">
                  <c:v>Урайская ГКБ</c:v>
                </c:pt>
                <c:pt idx="35">
                  <c:v>Федоровская ГБ</c:v>
                </c:pt>
                <c:pt idx="36">
                  <c:v>Ханты-Мансийская РБ</c:v>
                </c:pt>
                <c:pt idx="37">
                  <c:v>Югорская ГБ</c:v>
                </c:pt>
                <c:pt idx="38">
                  <c:v>Угутская УБ</c:v>
                </c:pt>
              </c:strCache>
            </c:strRef>
          </c:cat>
          <c:val>
            <c:numRef>
              <c:f>'геп в 11 мес 20ё17'!$C$3:$C$41</c:f>
              <c:numCache>
                <c:formatCode>0.00;[Red]0.00</c:formatCode>
                <c:ptCount val="39"/>
                <c:pt idx="0">
                  <c:v>129.6</c:v>
                </c:pt>
                <c:pt idx="1">
                  <c:v>171.6</c:v>
                </c:pt>
                <c:pt idx="2">
                  <c:v>197.78</c:v>
                </c:pt>
                <c:pt idx="3">
                  <c:v>92.56</c:v>
                </c:pt>
                <c:pt idx="4">
                  <c:v>0</c:v>
                </c:pt>
                <c:pt idx="5">
                  <c:v>322.22000000000003</c:v>
                </c:pt>
                <c:pt idx="6">
                  <c:v>0</c:v>
                </c:pt>
                <c:pt idx="7">
                  <c:v>300.86</c:v>
                </c:pt>
                <c:pt idx="8">
                  <c:v>87.57</c:v>
                </c:pt>
                <c:pt idx="9">
                  <c:v>85.08</c:v>
                </c:pt>
                <c:pt idx="10">
                  <c:v>76.44</c:v>
                </c:pt>
                <c:pt idx="11">
                  <c:v>66</c:v>
                </c:pt>
                <c:pt idx="12">
                  <c:v>0</c:v>
                </c:pt>
                <c:pt idx="13">
                  <c:v>100</c:v>
                </c:pt>
                <c:pt idx="14">
                  <c:v>100</c:v>
                </c:pt>
                <c:pt idx="15">
                  <c:v>64.5</c:v>
                </c:pt>
                <c:pt idx="16">
                  <c:v>151.4</c:v>
                </c:pt>
                <c:pt idx="17">
                  <c:v>0</c:v>
                </c:pt>
                <c:pt idx="18">
                  <c:v>350</c:v>
                </c:pt>
                <c:pt idx="19">
                  <c:v>153.33000000000001</c:v>
                </c:pt>
                <c:pt idx="20">
                  <c:v>0</c:v>
                </c:pt>
                <c:pt idx="21">
                  <c:v>86.08</c:v>
                </c:pt>
                <c:pt idx="22">
                  <c:v>151.78</c:v>
                </c:pt>
                <c:pt idx="23">
                  <c:v>131.6</c:v>
                </c:pt>
                <c:pt idx="24">
                  <c:v>102.73</c:v>
                </c:pt>
                <c:pt idx="25">
                  <c:v>133.33000000000001</c:v>
                </c:pt>
                <c:pt idx="26">
                  <c:v>85.08</c:v>
                </c:pt>
                <c:pt idx="27">
                  <c:v>312</c:v>
                </c:pt>
                <c:pt idx="28">
                  <c:v>9.52</c:v>
                </c:pt>
                <c:pt idx="29">
                  <c:v>139.78</c:v>
                </c:pt>
                <c:pt idx="30">
                  <c:v>104.1</c:v>
                </c:pt>
                <c:pt idx="31">
                  <c:v>92.39</c:v>
                </c:pt>
                <c:pt idx="32">
                  <c:v>0</c:v>
                </c:pt>
                <c:pt idx="33">
                  <c:v>131.4</c:v>
                </c:pt>
                <c:pt idx="34">
                  <c:v>98.33</c:v>
                </c:pt>
                <c:pt idx="35">
                  <c:v>183.6</c:v>
                </c:pt>
                <c:pt idx="36">
                  <c:v>373.91</c:v>
                </c:pt>
                <c:pt idx="37">
                  <c:v>140</c:v>
                </c:pt>
                <c:pt idx="38" formatCode="General">
                  <c:v>93.3</c:v>
                </c:pt>
              </c:numCache>
            </c:numRef>
          </c:val>
        </c:ser>
        <c:ser>
          <c:idx val="2"/>
          <c:order val="2"/>
          <c:tx>
            <c:strRef>
              <c:f>'геп в 11 мес 20ё17'!$D$2</c:f>
              <c:strCache>
                <c:ptCount val="1"/>
                <c:pt idx="0">
                  <c:v>V дети </c:v>
                </c:pt>
              </c:strCache>
            </c:strRef>
          </c:tx>
          <c:invertIfNegative val="0"/>
          <c:cat>
            <c:strRef>
              <c:f>'геп в 11 мес 20ё17'!$A$3:$A$41</c:f>
              <c:strCache>
                <c:ptCount val="39"/>
                <c:pt idx="0">
                  <c:v>ХМАО - Югра </c:v>
                </c:pt>
                <c:pt idx="1">
                  <c:v>Советская РБ</c:v>
                </c:pt>
                <c:pt idx="2">
                  <c:v>Белоярская РБ</c:v>
                </c:pt>
                <c:pt idx="3">
                  <c:v>Березовская РБ</c:v>
                </c:pt>
                <c:pt idx="4">
                  <c:v>Игримская РБ</c:v>
                </c:pt>
                <c:pt idx="5">
                  <c:v>Когалымская ГБ</c:v>
                </c:pt>
                <c:pt idx="6">
                  <c:v>Центр общей врачебной практики</c:v>
                </c:pt>
                <c:pt idx="7">
                  <c:v>Кондинская РБ</c:v>
                </c:pt>
                <c:pt idx="8">
                  <c:v>Лангепаская ГБ</c:v>
                </c:pt>
                <c:pt idx="9">
                  <c:v>Лянторская ГБ</c:v>
                </c:pt>
                <c:pt idx="10">
                  <c:v>Мегионская ГБ 1</c:v>
                </c:pt>
                <c:pt idx="11">
                  <c:v>Мегионская ГБ 2</c:v>
                </c:pt>
                <c:pt idx="12">
                  <c:v>Мегионская ГДБ "Жемчужинка"</c:v>
                </c:pt>
                <c:pt idx="13">
                  <c:v>Нефткеюганская районная больница</c:v>
                </c:pt>
                <c:pt idx="14">
                  <c:v>Нефтеюганская ОБ им. В.И. Яцкив</c:v>
                </c:pt>
                <c:pt idx="15">
                  <c:v>Нижневартовская РБ</c:v>
                </c:pt>
                <c:pt idx="16">
                  <c:v>Нижневартовская городская поликлтника</c:v>
                </c:pt>
                <c:pt idx="17">
                  <c:v>Нижневартовская детская поликлиника</c:v>
                </c:pt>
                <c:pt idx="18">
                  <c:v>Нижнесортымская УБ</c:v>
                </c:pt>
                <c:pt idx="19">
                  <c:v>Новоаганская РБ</c:v>
                </c:pt>
                <c:pt idx="20">
                  <c:v>Няганская детская поликлиника</c:v>
                </c:pt>
                <c:pt idx="21">
                  <c:v>Няганская городская поликлиника</c:v>
                </c:pt>
                <c:pt idx="22">
                  <c:v>ОКБ г. Ханты-Мансийск</c:v>
                </c:pt>
                <c:pt idx="23">
                  <c:v>Октябрьская РБ</c:v>
                </c:pt>
                <c:pt idx="24">
                  <c:v>Пионерская РБ</c:v>
                </c:pt>
                <c:pt idx="25">
                  <c:v>Покачевская ГБ</c:v>
                </c:pt>
                <c:pt idx="26">
                  <c:v>Поликлиника п. Белый Яр</c:v>
                </c:pt>
                <c:pt idx="27">
                  <c:v>Пыть-Яхская ОКБ</c:v>
                </c:pt>
                <c:pt idx="28">
                  <c:v>Радужнинская ГБ</c:v>
                </c:pt>
                <c:pt idx="29">
                  <c:v>Сургутская ГП № 4</c:v>
                </c:pt>
                <c:pt idx="30">
                  <c:v>Сургутская ГКП № 1</c:v>
                </c:pt>
                <c:pt idx="31">
                  <c:v>Сургутская ГКП № 2</c:v>
                </c:pt>
                <c:pt idx="32">
                  <c:v>Сургутская ГКП № 5</c:v>
                </c:pt>
                <c:pt idx="33">
                  <c:v>Сургутская ГП № 3</c:v>
                </c:pt>
                <c:pt idx="34">
                  <c:v>Урайская ГКБ</c:v>
                </c:pt>
                <c:pt idx="35">
                  <c:v>Федоровская ГБ</c:v>
                </c:pt>
                <c:pt idx="36">
                  <c:v>Ханты-Мансийская РБ</c:v>
                </c:pt>
                <c:pt idx="37">
                  <c:v>Югорская ГБ</c:v>
                </c:pt>
                <c:pt idx="38">
                  <c:v>Угутская УБ</c:v>
                </c:pt>
              </c:strCache>
            </c:strRef>
          </c:cat>
          <c:val>
            <c:numRef>
              <c:f>'геп в 11 мес 20ё17'!$D$3:$D$41</c:f>
              <c:numCache>
                <c:formatCode>0.00;[Red]0.00</c:formatCode>
                <c:ptCount val="39"/>
                <c:pt idx="0">
                  <c:v>87.3</c:v>
                </c:pt>
                <c:pt idx="1">
                  <c:v>100.67</c:v>
                </c:pt>
                <c:pt idx="2">
                  <c:v>101.05</c:v>
                </c:pt>
                <c:pt idx="3">
                  <c:v>89.36</c:v>
                </c:pt>
                <c:pt idx="4">
                  <c:v>100</c:v>
                </c:pt>
                <c:pt idx="5">
                  <c:v>86.51</c:v>
                </c:pt>
                <c:pt idx="6">
                  <c:v>100</c:v>
                </c:pt>
                <c:pt idx="7">
                  <c:v>97.89</c:v>
                </c:pt>
                <c:pt idx="8">
                  <c:v>93.51</c:v>
                </c:pt>
                <c:pt idx="9">
                  <c:v>77.64</c:v>
                </c:pt>
                <c:pt idx="10">
                  <c:v>0</c:v>
                </c:pt>
                <c:pt idx="11">
                  <c:v>0</c:v>
                </c:pt>
                <c:pt idx="12">
                  <c:v>89.86</c:v>
                </c:pt>
                <c:pt idx="13">
                  <c:v>90.7</c:v>
                </c:pt>
                <c:pt idx="14">
                  <c:v>78.59</c:v>
                </c:pt>
                <c:pt idx="15">
                  <c:v>67.64</c:v>
                </c:pt>
                <c:pt idx="16">
                  <c:v>0</c:v>
                </c:pt>
                <c:pt idx="17">
                  <c:v>88.19</c:v>
                </c:pt>
                <c:pt idx="18">
                  <c:v>82.79</c:v>
                </c:pt>
                <c:pt idx="19">
                  <c:v>66.42</c:v>
                </c:pt>
                <c:pt idx="20">
                  <c:v>83.86</c:v>
                </c:pt>
                <c:pt idx="21">
                  <c:v>154.84</c:v>
                </c:pt>
                <c:pt idx="22">
                  <c:v>91.45</c:v>
                </c:pt>
                <c:pt idx="23">
                  <c:v>96.53</c:v>
                </c:pt>
                <c:pt idx="24">
                  <c:v>80.69</c:v>
                </c:pt>
                <c:pt idx="25">
                  <c:v>88.08</c:v>
                </c:pt>
                <c:pt idx="26">
                  <c:v>94.64</c:v>
                </c:pt>
                <c:pt idx="27">
                  <c:v>79.5</c:v>
                </c:pt>
                <c:pt idx="28">
                  <c:v>85.54</c:v>
                </c:pt>
                <c:pt idx="29">
                  <c:v>86.9</c:v>
                </c:pt>
                <c:pt idx="30">
                  <c:v>72.709999999999994</c:v>
                </c:pt>
                <c:pt idx="31">
                  <c:v>92.13</c:v>
                </c:pt>
                <c:pt idx="32">
                  <c:v>89.27</c:v>
                </c:pt>
                <c:pt idx="33">
                  <c:v>74</c:v>
                </c:pt>
                <c:pt idx="34">
                  <c:v>97.65</c:v>
                </c:pt>
                <c:pt idx="35">
                  <c:v>74.25</c:v>
                </c:pt>
                <c:pt idx="36">
                  <c:v>82.03</c:v>
                </c:pt>
                <c:pt idx="37">
                  <c:v>83.2</c:v>
                </c:pt>
                <c:pt idx="38" formatCode="General">
                  <c:v>51.67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9681408"/>
        <c:axId val="59683584"/>
      </c:barChart>
      <c:catAx>
        <c:axId val="5968140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300"/>
            </a:pPr>
            <a:endParaRPr lang="ru-RU"/>
          </a:p>
        </c:txPr>
        <c:crossAx val="59683584"/>
        <c:crosses val="autoZero"/>
        <c:auto val="1"/>
        <c:lblAlgn val="ctr"/>
        <c:lblOffset val="100"/>
        <c:noMultiLvlLbl val="0"/>
      </c:catAx>
      <c:valAx>
        <c:axId val="59683584"/>
        <c:scaling>
          <c:orientation val="minMax"/>
        </c:scaling>
        <c:delete val="0"/>
        <c:axPos val="l"/>
        <c:majorGridlines/>
        <c:numFmt formatCode="0.00;[Red]0.00" sourceLinked="1"/>
        <c:majorTickMark val="out"/>
        <c:minorTickMark val="none"/>
        <c:tickLblPos val="nextTo"/>
        <c:crossAx val="5968140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24212465575956887"/>
          <c:y val="2.8370168949830535E-2"/>
          <c:w val="0.25572683538745711"/>
          <c:h val="0.15984449570644912"/>
        </c:manualLayout>
      </c:layout>
      <c:overlay val="0"/>
      <c:txPr>
        <a:bodyPr/>
        <a:lstStyle/>
        <a:p>
          <a:pPr>
            <a:defRPr sz="1300"/>
          </a:pPr>
          <a:endParaRPr lang="ru-RU"/>
        </a:p>
      </c:txPr>
    </c:legend>
    <c:plotVisOnly val="1"/>
    <c:dispBlanksAs val="gap"/>
    <c:showDLblsOverMax val="0"/>
  </c:chart>
  <c:externalData r:id="rId2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0.048</cdr:x>
      <cdr:y>0.18764</cdr:y>
    </cdr:from>
    <cdr:to>
      <cdr:x>1</cdr:x>
      <cdr:y>0.18764</cdr:y>
    </cdr:to>
    <cdr:cxnSp macro="">
      <cdr:nvCxnSpPr>
        <cdr:cNvPr id="5" name="Прямая соединительная линия 4"/>
        <cdr:cNvCxnSpPr/>
      </cdr:nvCxnSpPr>
      <cdr:spPr>
        <a:xfrm xmlns:a="http://schemas.openxmlformats.org/drawingml/2006/main">
          <a:off x="432048" y="964704"/>
          <a:ext cx="8568952" cy="0"/>
        </a:xfrm>
        <a:prstGeom xmlns:a="http://schemas.openxmlformats.org/drawingml/2006/main" prst="line">
          <a:avLst/>
        </a:prstGeom>
        <a:ln xmlns:a="http://schemas.openxmlformats.org/drawingml/2006/main" w="19050">
          <a:solidFill>
            <a:srgbClr val="FF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0.05645</cdr:x>
      <cdr:y>0.25346</cdr:y>
    </cdr:from>
    <cdr:to>
      <cdr:x>1</cdr:x>
      <cdr:y>0.25346</cdr:y>
    </cdr:to>
    <cdr:cxnSp macro="">
      <cdr:nvCxnSpPr>
        <cdr:cNvPr id="3" name="Прямая соединительная линия 2"/>
        <cdr:cNvCxnSpPr/>
      </cdr:nvCxnSpPr>
      <cdr:spPr>
        <a:xfrm xmlns:a="http://schemas.openxmlformats.org/drawingml/2006/main">
          <a:off x="504056" y="1512168"/>
          <a:ext cx="8424936" cy="0"/>
        </a:xfrm>
        <a:prstGeom xmlns:a="http://schemas.openxmlformats.org/drawingml/2006/main" prst="line">
          <a:avLst/>
        </a:prstGeom>
        <a:ln xmlns:a="http://schemas.openxmlformats.org/drawingml/2006/main" w="28575">
          <a:solidFill>
            <a:srgbClr val="FF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0.05206</cdr:x>
      <cdr:y>0.35453</cdr:y>
    </cdr:from>
    <cdr:to>
      <cdr:x>1</cdr:x>
      <cdr:y>0.35453</cdr:y>
    </cdr:to>
    <cdr:cxnSp macro="">
      <cdr:nvCxnSpPr>
        <cdr:cNvPr id="11" name="Прямая соединительная линия 10"/>
        <cdr:cNvCxnSpPr/>
      </cdr:nvCxnSpPr>
      <cdr:spPr>
        <a:xfrm xmlns:a="http://schemas.openxmlformats.org/drawingml/2006/main">
          <a:off x="504056" y="2160240"/>
          <a:ext cx="8532440" cy="0"/>
        </a:xfrm>
        <a:prstGeom xmlns:a="http://schemas.openxmlformats.org/drawingml/2006/main" prst="line">
          <a:avLst/>
        </a:prstGeom>
        <a:ln xmlns:a="http://schemas.openxmlformats.org/drawingml/2006/main" w="19050">
          <a:solidFill>
            <a:srgbClr val="FF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0.05645</cdr:x>
      <cdr:y>0.35366</cdr:y>
    </cdr:from>
    <cdr:to>
      <cdr:x>1</cdr:x>
      <cdr:y>0.35366</cdr:y>
    </cdr:to>
    <cdr:cxnSp macro="">
      <cdr:nvCxnSpPr>
        <cdr:cNvPr id="5" name="Прямая соединительная линия 4"/>
        <cdr:cNvCxnSpPr/>
      </cdr:nvCxnSpPr>
      <cdr:spPr>
        <a:xfrm xmlns:a="http://schemas.openxmlformats.org/drawingml/2006/main">
          <a:off x="504056" y="2088232"/>
          <a:ext cx="8424936" cy="0"/>
        </a:xfrm>
        <a:prstGeom xmlns:a="http://schemas.openxmlformats.org/drawingml/2006/main" prst="line">
          <a:avLst/>
        </a:prstGeom>
        <a:ln xmlns:a="http://schemas.openxmlformats.org/drawingml/2006/main" w="19050">
          <a:solidFill>
            <a:srgbClr val="FF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0.05691</cdr:x>
      <cdr:y>0.18987</cdr:y>
    </cdr:from>
    <cdr:to>
      <cdr:x>0.99187</cdr:x>
      <cdr:y>0.18987</cdr:y>
    </cdr:to>
    <cdr:cxnSp macro="">
      <cdr:nvCxnSpPr>
        <cdr:cNvPr id="3" name="Прямая соединительная линия 2"/>
        <cdr:cNvCxnSpPr/>
      </cdr:nvCxnSpPr>
      <cdr:spPr>
        <a:xfrm xmlns:a="http://schemas.openxmlformats.org/drawingml/2006/main">
          <a:off x="504056" y="1080120"/>
          <a:ext cx="8280920" cy="0"/>
        </a:xfrm>
        <a:prstGeom xmlns:a="http://schemas.openxmlformats.org/drawingml/2006/main" prst="line">
          <a:avLst/>
        </a:prstGeom>
        <a:ln xmlns:a="http://schemas.openxmlformats.org/drawingml/2006/main" w="28575">
          <a:solidFill>
            <a:srgbClr val="FF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0.064</cdr:x>
      <cdr:y>0.3875</cdr:y>
    </cdr:from>
    <cdr:to>
      <cdr:x>1</cdr:x>
      <cdr:y>0.3875</cdr:y>
    </cdr:to>
    <cdr:cxnSp macro="">
      <cdr:nvCxnSpPr>
        <cdr:cNvPr id="3" name="Прямая соединительная линия 2"/>
        <cdr:cNvCxnSpPr/>
      </cdr:nvCxnSpPr>
      <cdr:spPr>
        <a:xfrm xmlns:a="http://schemas.openxmlformats.org/drawingml/2006/main">
          <a:off x="576064" y="2232248"/>
          <a:ext cx="8424936" cy="0"/>
        </a:xfrm>
        <a:prstGeom xmlns:a="http://schemas.openxmlformats.org/drawingml/2006/main" prst="line">
          <a:avLst/>
        </a:prstGeom>
        <a:ln xmlns:a="http://schemas.openxmlformats.org/drawingml/2006/main" w="19050">
          <a:solidFill>
            <a:srgbClr val="FF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0.05578</cdr:x>
      <cdr:y>0.2561</cdr:y>
    </cdr:from>
    <cdr:to>
      <cdr:x>1</cdr:x>
      <cdr:y>0.2561</cdr:y>
    </cdr:to>
    <cdr:cxnSp macro="">
      <cdr:nvCxnSpPr>
        <cdr:cNvPr id="3" name="Прямая соединительная линия 2"/>
        <cdr:cNvCxnSpPr/>
      </cdr:nvCxnSpPr>
      <cdr:spPr>
        <a:xfrm xmlns:a="http://schemas.openxmlformats.org/drawingml/2006/main">
          <a:off x="504056" y="1512168"/>
          <a:ext cx="8532440" cy="0"/>
        </a:xfrm>
        <a:prstGeom xmlns:a="http://schemas.openxmlformats.org/drawingml/2006/main" prst="line">
          <a:avLst/>
        </a:prstGeom>
        <a:ln xmlns:a="http://schemas.openxmlformats.org/drawingml/2006/main" w="28575">
          <a:solidFill>
            <a:srgbClr val="FF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0.05901</cdr:x>
      <cdr:y>0.38095</cdr:y>
    </cdr:from>
    <cdr:to>
      <cdr:x>1</cdr:x>
      <cdr:y>0.38095</cdr:y>
    </cdr:to>
    <cdr:cxnSp macro="">
      <cdr:nvCxnSpPr>
        <cdr:cNvPr id="3" name="Прямая соединительная линия 2"/>
        <cdr:cNvCxnSpPr/>
      </cdr:nvCxnSpPr>
      <cdr:spPr>
        <a:xfrm xmlns:a="http://schemas.openxmlformats.org/drawingml/2006/main">
          <a:off x="539552" y="2304256"/>
          <a:ext cx="8604448" cy="0"/>
        </a:xfrm>
        <a:prstGeom xmlns:a="http://schemas.openxmlformats.org/drawingml/2006/main" prst="line">
          <a:avLst/>
        </a:prstGeom>
        <a:ln xmlns:a="http://schemas.openxmlformats.org/drawingml/2006/main" w="28575">
          <a:solidFill>
            <a:srgbClr val="FF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CCE47-77A2-4717-9493-7E1A7743F091}" type="datetimeFigureOut">
              <a:rPr lang="ru-RU" smtClean="0"/>
              <a:t>13.12.2017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F716D-8104-4189-8BA2-9A2B6E4095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14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CCE47-77A2-4717-9493-7E1A7743F091}" type="datetimeFigureOut">
              <a:rPr lang="ru-RU" smtClean="0"/>
              <a:t>13.12.2017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F716D-8104-4189-8BA2-9A2B6E4095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77386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CCE47-77A2-4717-9493-7E1A7743F091}" type="datetimeFigureOut">
              <a:rPr lang="ru-RU" smtClean="0"/>
              <a:t>13.12.2017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F716D-8104-4189-8BA2-9A2B6E4095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80008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CCE47-77A2-4717-9493-7E1A7743F091}" type="datetimeFigureOut">
              <a:rPr lang="ru-RU" smtClean="0"/>
              <a:t>13.12.2017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F716D-8104-4189-8BA2-9A2B6E4095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86014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CCE47-77A2-4717-9493-7E1A7743F091}" type="datetimeFigureOut">
              <a:rPr lang="ru-RU" smtClean="0"/>
              <a:t>13.12.2017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F716D-8104-4189-8BA2-9A2B6E4095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66543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CCE47-77A2-4717-9493-7E1A7743F091}" type="datetimeFigureOut">
              <a:rPr lang="ru-RU" smtClean="0"/>
              <a:t>13.12.2017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F716D-8104-4189-8BA2-9A2B6E4095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48432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CCE47-77A2-4717-9493-7E1A7743F091}" type="datetimeFigureOut">
              <a:rPr lang="ru-RU" smtClean="0"/>
              <a:t>13.12.2017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F716D-8104-4189-8BA2-9A2B6E4095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13225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CCE47-77A2-4717-9493-7E1A7743F091}" type="datetimeFigureOut">
              <a:rPr lang="ru-RU" smtClean="0"/>
              <a:t>13.12.2017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F716D-8104-4189-8BA2-9A2B6E4095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4254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CCE47-77A2-4717-9493-7E1A7743F091}" type="datetimeFigureOut">
              <a:rPr lang="ru-RU" smtClean="0"/>
              <a:t>13.12.2017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F716D-8104-4189-8BA2-9A2B6E4095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99478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CCE47-77A2-4717-9493-7E1A7743F091}" type="datetimeFigureOut">
              <a:rPr lang="ru-RU" smtClean="0"/>
              <a:t>13.12.2017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F716D-8104-4189-8BA2-9A2B6E4095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69561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CCE47-77A2-4717-9493-7E1A7743F091}" type="datetimeFigureOut">
              <a:rPr lang="ru-RU" smtClean="0"/>
              <a:t>13.12.2017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F716D-8104-4189-8BA2-9A2B6E4095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71290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1CCE47-77A2-4717-9493-7E1A7743F091}" type="datetimeFigureOut">
              <a:rPr lang="ru-RU" smtClean="0"/>
              <a:t>13.12.2017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AF716D-8104-4189-8BA2-9A2B6E4095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434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9512" y="188640"/>
            <a:ext cx="8712968" cy="4392487"/>
          </a:xfrm>
        </p:spPr>
        <p:txBody>
          <a:bodyPr>
            <a:normAutofit/>
          </a:bodyPr>
          <a:lstStyle/>
          <a:p>
            <a:r>
              <a:rPr lang="ru-RU" sz="3200" dirty="0">
                <a:solidFill>
                  <a:prstClr val="black"/>
                </a:solidFill>
              </a:rPr>
              <a:t>Об охвате вакцинопрофилактикой </a:t>
            </a:r>
            <a:r>
              <a:rPr lang="ru-RU" sz="3200" dirty="0" smtClean="0">
                <a:solidFill>
                  <a:prstClr val="black"/>
                </a:solidFill>
              </a:rPr>
              <a:t>населения </a:t>
            </a:r>
            <a:r>
              <a:rPr lang="ru-RU" sz="3200" dirty="0">
                <a:solidFill>
                  <a:prstClr val="black"/>
                </a:solidFill>
              </a:rPr>
              <a:t>в медицинских организациях ХМАО – </a:t>
            </a:r>
            <a:r>
              <a:rPr lang="ru-RU" sz="3200" dirty="0" smtClean="0">
                <a:solidFill>
                  <a:prstClr val="black"/>
                </a:solidFill>
              </a:rPr>
              <a:t>Югры в рамках Национального календаря профилактических прививок  </a:t>
            </a:r>
            <a:r>
              <a:rPr lang="ru-RU" sz="3200" dirty="0">
                <a:solidFill>
                  <a:prstClr val="black"/>
                </a:solidFill>
              </a:rPr>
              <a:t/>
            </a:r>
            <a:br>
              <a:rPr lang="ru-RU" sz="3200" dirty="0">
                <a:solidFill>
                  <a:prstClr val="black"/>
                </a:solidFill>
              </a:rPr>
            </a:br>
            <a:r>
              <a:rPr lang="ru-RU" sz="3200" dirty="0" smtClean="0">
                <a:solidFill>
                  <a:prstClr val="black"/>
                </a:solidFill>
              </a:rPr>
              <a:t>(</a:t>
            </a:r>
            <a:r>
              <a:rPr lang="ru-RU" sz="3200" dirty="0">
                <a:solidFill>
                  <a:prstClr val="black"/>
                </a:solidFill>
              </a:rPr>
              <a:t>итоги </a:t>
            </a:r>
            <a:r>
              <a:rPr lang="ru-RU" sz="3200" dirty="0" smtClean="0">
                <a:solidFill>
                  <a:prstClr val="black"/>
                </a:solidFill>
              </a:rPr>
              <a:t>11 </a:t>
            </a:r>
            <a:r>
              <a:rPr lang="ru-RU" sz="3200" dirty="0">
                <a:solidFill>
                  <a:prstClr val="black"/>
                </a:solidFill>
              </a:rPr>
              <a:t>месяцев 2017 года)</a:t>
            </a:r>
            <a:endParaRPr lang="ru-RU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3789040"/>
            <a:ext cx="8640960" cy="2880320"/>
          </a:xfrm>
        </p:spPr>
        <p:txBody>
          <a:bodyPr>
            <a:normAutofit/>
          </a:bodyPr>
          <a:lstStyle/>
          <a:p>
            <a:pPr lvl="0"/>
            <a:endParaRPr lang="ru-RU" sz="16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ru-RU" sz="14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ru-RU" sz="1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1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Сибгатуллина 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Ильмира Раисовна </a:t>
            </a:r>
          </a:p>
          <a:p>
            <a:pPr lvl="0"/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Консультант отдела охраны здоровья детей Управления медицинской помощи детям и службы родовспоможения Департамента здравоохранения Ханты-Мансийского автономного округа – Югры </a:t>
            </a:r>
          </a:p>
          <a:p>
            <a:pPr lvl="0"/>
            <a:endParaRPr lang="ru-RU" sz="1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Ханты-Мансийск</a:t>
            </a:r>
          </a:p>
          <a:p>
            <a:pPr lvl="0"/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2017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731458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928992" cy="648072"/>
          </a:xfrm>
        </p:spPr>
        <p:txBody>
          <a:bodyPr>
            <a:normAutofit fontScale="90000"/>
          </a:bodyPr>
          <a:lstStyle/>
          <a:p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Исполнение плана </a:t>
            </a:r>
            <a:r>
              <a:rPr lang="ru-RU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иммунизации </a:t>
            </a:r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против </a:t>
            </a:r>
            <a:r>
              <a:rPr lang="ru-RU" sz="20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туберкулеза </a:t>
            </a:r>
            <a:br>
              <a:rPr lang="ru-RU" sz="20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Долженствующее </a:t>
            </a:r>
            <a:r>
              <a:rPr lang="ru-RU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значение выполнения плана -  91,6%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79798558"/>
              </p:ext>
            </p:extLst>
          </p:nvPr>
        </p:nvGraphicFramePr>
        <p:xfrm>
          <a:off x="0" y="692696"/>
          <a:ext cx="9144000" cy="60486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65427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507288" cy="720080"/>
          </a:xfrm>
        </p:spPr>
        <p:txBody>
          <a:bodyPr/>
          <a:lstStyle/>
          <a:p>
            <a:r>
              <a:rPr lang="ru-RU" sz="1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Исполнение плана 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иммунизации </a:t>
            </a:r>
            <a:r>
              <a:rPr lang="ru-RU" sz="1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против </a:t>
            </a:r>
            <a:r>
              <a:rPr lang="ru-RU" sz="18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гепатита В</a:t>
            </a:r>
            <a:br>
              <a:rPr lang="ru-RU" sz="18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Долженствующее </a:t>
            </a:r>
            <a:r>
              <a:rPr lang="ru-RU" sz="1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значение выполнения плана -  91,6%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97822186"/>
              </p:ext>
            </p:extLst>
          </p:nvPr>
        </p:nvGraphicFramePr>
        <p:xfrm>
          <a:off x="107504" y="692696"/>
          <a:ext cx="8928992" cy="60486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70832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20688"/>
          </a:xfrm>
        </p:spPr>
        <p:txBody>
          <a:bodyPr>
            <a:normAutofit/>
          </a:bodyPr>
          <a:lstStyle/>
          <a:p>
            <a:r>
              <a:rPr lang="ru-RU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Анализ эффективности использования вакцин </a:t>
            </a:r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303370094"/>
              </p:ext>
            </p:extLst>
          </p:nvPr>
        </p:nvGraphicFramePr>
        <p:xfrm>
          <a:off x="0" y="548680"/>
          <a:ext cx="4572000" cy="262381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47664"/>
                <a:gridCol w="1296144"/>
                <a:gridCol w="1080120"/>
                <a:gridCol w="648072"/>
              </a:tblGrid>
              <a:tr h="493309">
                <a:tc gridSpan="4"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БУБО-М (дифтерия, столбняк, гепатит В) </a:t>
                      </a:r>
                    </a:p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(ампула 0,5мл/доза № 10), розлив не предусмотрен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561960">
                <a:tc>
                  <a:txBody>
                    <a:bodyPr/>
                    <a:lstStyle/>
                    <a:p>
                      <a:pPr algn="l"/>
                      <a:r>
                        <a:rPr lang="ru-RU" sz="1300" dirty="0" smtClean="0"/>
                        <a:t>Мед.</a:t>
                      </a:r>
                    </a:p>
                    <a:p>
                      <a:pPr algn="l"/>
                      <a:r>
                        <a:rPr lang="ru-RU" sz="1300" dirty="0" smtClean="0"/>
                        <a:t>организация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/>
                        <a:t>Расход</a:t>
                      </a:r>
                      <a:r>
                        <a:rPr lang="ru-RU" sz="1300" baseline="0" dirty="0" smtClean="0"/>
                        <a:t> вакцины на иммунизацию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/>
                        <a:t>Количество прививок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 smtClean="0"/>
                        <a:t>Разница </a:t>
                      </a:r>
                      <a:endParaRPr lang="ru-RU" sz="13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75672">
                <a:tc>
                  <a:txBody>
                    <a:bodyPr/>
                    <a:lstStyle/>
                    <a:p>
                      <a:pPr algn="l"/>
                      <a:r>
                        <a:rPr lang="ru-RU" sz="1300" dirty="0" smtClean="0"/>
                        <a:t>Березовская РБ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/>
                        <a:t>10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/>
                        <a:t>5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 smtClean="0"/>
                        <a:t>5</a:t>
                      </a:r>
                      <a:endParaRPr lang="ru-RU" sz="13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10214">
                <a:tc>
                  <a:txBody>
                    <a:bodyPr/>
                    <a:lstStyle/>
                    <a:p>
                      <a:pPr algn="l"/>
                      <a:r>
                        <a:rPr lang="ru-RU" sz="1300" dirty="0" smtClean="0"/>
                        <a:t>Нижневартовская РБ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/>
                        <a:t>123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/>
                        <a:t>114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 smtClean="0"/>
                        <a:t>9</a:t>
                      </a:r>
                      <a:endParaRPr lang="ru-RU" sz="13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3054">
                <a:tc>
                  <a:txBody>
                    <a:bodyPr/>
                    <a:lstStyle/>
                    <a:p>
                      <a:pPr algn="l"/>
                      <a:r>
                        <a:rPr lang="ru-RU" sz="1300" dirty="0" err="1" smtClean="0"/>
                        <a:t>Радужнинская</a:t>
                      </a:r>
                      <a:r>
                        <a:rPr lang="ru-RU" sz="1300" dirty="0" smtClean="0"/>
                        <a:t> ГБ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/>
                        <a:t>14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/>
                        <a:t>11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 smtClean="0"/>
                        <a:t>3</a:t>
                      </a:r>
                      <a:endParaRPr lang="ru-RU" sz="13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86026">
                <a:tc>
                  <a:txBody>
                    <a:bodyPr/>
                    <a:lstStyle/>
                    <a:p>
                      <a:pPr algn="l"/>
                      <a:r>
                        <a:rPr lang="ru-RU" sz="1300" dirty="0" smtClean="0"/>
                        <a:t>ИТОГО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/>
                        <a:t>147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/>
                        <a:t>130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 smtClean="0"/>
                        <a:t>17 </a:t>
                      </a:r>
                      <a:endParaRPr lang="ru-RU" sz="13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962822468"/>
              </p:ext>
            </p:extLst>
          </p:nvPr>
        </p:nvGraphicFramePr>
        <p:xfrm>
          <a:off x="18727" y="3645024"/>
          <a:ext cx="5087923" cy="313129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766640"/>
                <a:gridCol w="1413312"/>
                <a:gridCol w="847987"/>
                <a:gridCol w="1059984"/>
              </a:tblGrid>
              <a:tr h="462714">
                <a:tc gridSpan="4">
                  <a:txBody>
                    <a:bodyPr/>
                    <a:lstStyle/>
                    <a:p>
                      <a:pPr algn="ctr" rtl="0" fontAlgn="t"/>
                      <a:r>
                        <a:rPr lang="ru-RU" sz="13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БУБО-Кок (дифтерия, коклюш, столбняк, гепатит В) </a:t>
                      </a:r>
                    </a:p>
                    <a:p>
                      <a:pPr algn="ctr" rtl="0" fontAlgn="t"/>
                      <a:r>
                        <a:rPr lang="ru-RU" sz="13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(ампула 0,5мл/доза № 10), розлив не предусмотрен</a:t>
                      </a:r>
                      <a:endParaRPr lang="ru-RU" sz="13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3888" marR="3888" marT="3888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62714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300" u="none" strike="noStrike" dirty="0" err="1">
                          <a:effectLst/>
                        </a:rPr>
                        <a:t>Мед.организация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88" marR="3888" marT="3888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u="none" strike="noStrike">
                          <a:effectLst/>
                        </a:rPr>
                        <a:t>Расход вакцины на иммунизацию</a:t>
                      </a:r>
                      <a:endParaRPr lang="ru-RU" sz="13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88" marR="3888" marT="3888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u="none" strike="noStrike">
                          <a:effectLst/>
                        </a:rPr>
                        <a:t>Количество прививок</a:t>
                      </a:r>
                      <a:endParaRPr lang="ru-RU" sz="13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88" marR="3888" marT="3888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1" u="none" strike="noStrike" dirty="0">
                          <a:effectLst/>
                        </a:rPr>
                        <a:t>Разница 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88" marR="3888" marT="3888" marB="0"/>
                </a:tc>
              </a:tr>
              <a:tr h="586740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300" u="none" strike="noStrike" dirty="0" smtClean="0">
                          <a:effectLst/>
                        </a:rPr>
                        <a:t>Мегионская ГДБ "Жемчужинка</a:t>
                      </a:r>
                      <a:r>
                        <a:rPr lang="ru-RU" sz="1300" u="none" strike="noStrike" dirty="0">
                          <a:effectLst/>
                        </a:rPr>
                        <a:t>"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88" marR="3888" marT="3888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u="none" strike="noStrike" dirty="0">
                          <a:effectLst/>
                        </a:rPr>
                        <a:t>756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88" marR="3888" marT="3888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u="none" strike="noStrike">
                          <a:effectLst/>
                        </a:rPr>
                        <a:t>595</a:t>
                      </a:r>
                      <a:endParaRPr lang="ru-RU" sz="13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88" marR="3888" marT="3888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1" u="none" strike="noStrike" dirty="0">
                          <a:effectLst/>
                        </a:rPr>
                        <a:t>161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88" marR="3888" marT="3888" marB="0"/>
                </a:tc>
              </a:tr>
              <a:tr h="462714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300" u="none" strike="noStrike" dirty="0">
                          <a:effectLst/>
                        </a:rPr>
                        <a:t>Нефтеюганская районная больница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88" marR="3888" marT="3888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u="none" strike="noStrike" dirty="0">
                          <a:effectLst/>
                        </a:rPr>
                        <a:t>68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88" marR="3888" marT="3888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u="none" strike="noStrike" dirty="0">
                          <a:effectLst/>
                        </a:rPr>
                        <a:t>0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88" marR="3888" marT="3888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1" u="none" strike="noStrike" dirty="0">
                          <a:effectLst/>
                        </a:rPr>
                        <a:t>68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88" marR="3888" marT="3888" marB="0">
                    <a:solidFill>
                      <a:srgbClr val="FFC000"/>
                    </a:solidFill>
                  </a:tcPr>
                </a:tc>
              </a:tr>
              <a:tr h="389874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300" u="none" strike="noStrike" dirty="0">
                          <a:effectLst/>
                        </a:rPr>
                        <a:t>Нижневартовская районная больница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88" marR="3888" marT="3888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u="none" strike="noStrike" dirty="0">
                          <a:effectLst/>
                        </a:rPr>
                        <a:t>419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88" marR="3888" marT="3888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u="none" strike="noStrike" dirty="0">
                          <a:effectLst/>
                        </a:rPr>
                        <a:t>186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88" marR="3888" marT="3888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1" u="none" strike="noStrike" dirty="0">
                          <a:effectLst/>
                        </a:rPr>
                        <a:t>233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88" marR="3888" marT="3888" marB="0"/>
                </a:tc>
              </a:tr>
              <a:tr h="462714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300" u="none" strike="noStrike" dirty="0" err="1">
                          <a:effectLst/>
                        </a:rPr>
                        <a:t>Радужнинская</a:t>
                      </a:r>
                      <a:r>
                        <a:rPr lang="ru-RU" sz="1300" u="none" strike="noStrike" dirty="0">
                          <a:effectLst/>
                        </a:rPr>
                        <a:t> городская больница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88" marR="3888" marT="3888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u="none" strike="noStrike" dirty="0">
                          <a:effectLst/>
                        </a:rPr>
                        <a:t>864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88" marR="3888" marT="3888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u="none" strike="noStrike" dirty="0">
                          <a:effectLst/>
                        </a:rPr>
                        <a:t>670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88" marR="3888" marT="3888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1" u="none" strike="noStrike" dirty="0">
                          <a:effectLst/>
                        </a:rPr>
                        <a:t>194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88" marR="3888" marT="3888" marB="0"/>
                </a:tc>
              </a:tr>
              <a:tr h="293570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300" u="none" strike="noStrike" dirty="0">
                          <a:effectLst/>
                        </a:rPr>
                        <a:t>Итого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88" marR="3888" marT="3888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u="none" strike="noStrike" dirty="0">
                          <a:effectLst/>
                        </a:rPr>
                        <a:t>2107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88" marR="3888" marT="3888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u="none" strike="noStrike" dirty="0">
                          <a:effectLst/>
                        </a:rPr>
                        <a:t>1451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88" marR="3888" marT="3888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1" u="none" strike="noStrike" dirty="0">
                          <a:effectLst/>
                        </a:rPr>
                        <a:t>656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88" marR="3888" marT="3888" marB="0"/>
                </a:tc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788651"/>
              </p:ext>
            </p:extLst>
          </p:nvPr>
        </p:nvGraphicFramePr>
        <p:xfrm>
          <a:off x="4644009" y="548680"/>
          <a:ext cx="4464495" cy="3076575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224135"/>
                <a:gridCol w="1080120"/>
                <a:gridCol w="1224136"/>
                <a:gridCol w="936104"/>
              </a:tblGrid>
              <a:tr h="238125">
                <a:tc gridSpan="4">
                  <a:txBody>
                    <a:bodyPr/>
                    <a:lstStyle/>
                    <a:p>
                      <a:pPr algn="ctr" rtl="0" fontAlgn="t"/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АКДС-Гепатит В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47650">
                <a:tc gridSpan="4">
                  <a:txBody>
                    <a:bodyPr/>
                    <a:lstStyle/>
                    <a:p>
                      <a:pPr algn="ctr" rtl="0" fontAlgn="t"/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(ампула 0,5мл/доза № 10), розлив не предусмотрен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>
                    <a:solidFill>
                      <a:schemeClr val="accent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47700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300" u="none" strike="noStrike" dirty="0">
                          <a:effectLst/>
                        </a:rPr>
                        <a:t>Мед</a:t>
                      </a:r>
                      <a:r>
                        <a:rPr lang="ru-RU" sz="1300" u="none" strike="noStrike" dirty="0" smtClean="0">
                          <a:effectLst/>
                        </a:rPr>
                        <a:t>.</a:t>
                      </a:r>
                    </a:p>
                    <a:p>
                      <a:pPr algn="l" rtl="0" fontAlgn="t"/>
                      <a:r>
                        <a:rPr lang="ru-RU" sz="1300" u="none" strike="noStrike" dirty="0" smtClean="0">
                          <a:effectLst/>
                        </a:rPr>
                        <a:t>организация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u="none" strike="noStrike" dirty="0">
                          <a:effectLst/>
                        </a:rPr>
                        <a:t>Расход вакцины на иммунизацию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u="none" strike="noStrike" dirty="0">
                          <a:effectLst/>
                        </a:rPr>
                        <a:t>Количество прививок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1" u="none" strike="noStrike" dirty="0">
                          <a:effectLst/>
                        </a:rPr>
                        <a:t>Разница 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</a:tr>
              <a:tr h="219075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300" u="none" strike="noStrike" dirty="0">
                          <a:effectLst/>
                        </a:rPr>
                        <a:t>Березовская РБ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u="none" strike="noStrike" dirty="0">
                          <a:effectLst/>
                        </a:rPr>
                        <a:t>60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u="none" strike="noStrike">
                          <a:effectLst/>
                        </a:rPr>
                        <a:t>29</a:t>
                      </a:r>
                      <a:endParaRPr lang="ru-RU" sz="13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1" u="none" strike="noStrike" dirty="0">
                          <a:effectLst/>
                        </a:rPr>
                        <a:t>31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</a:tr>
              <a:tr h="428625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300" u="none" strike="noStrike" dirty="0">
                          <a:effectLst/>
                        </a:rPr>
                        <a:t>Нефтеюганская РБ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u="none" strike="noStrike" dirty="0">
                          <a:effectLst/>
                        </a:rPr>
                        <a:t>595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u="none" strike="noStrike" dirty="0">
                          <a:effectLst/>
                        </a:rPr>
                        <a:t>368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1" u="none" strike="noStrike" dirty="0">
                          <a:effectLst/>
                        </a:rPr>
                        <a:t>227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</a:tr>
              <a:tr h="219075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300" u="none" strike="noStrike" dirty="0">
                          <a:effectLst/>
                        </a:rPr>
                        <a:t>Октябрьская РБ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u="none" strike="noStrike" dirty="0">
                          <a:effectLst/>
                        </a:rPr>
                        <a:t>396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u="none" strike="noStrike" dirty="0">
                          <a:effectLst/>
                        </a:rPr>
                        <a:t>367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1" u="none" strike="noStrike" dirty="0">
                          <a:effectLst/>
                        </a:rPr>
                        <a:t>29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</a:tr>
              <a:tr h="428625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300" u="none" strike="noStrike" dirty="0">
                          <a:effectLst/>
                        </a:rPr>
                        <a:t>Сургутская ГКП № 1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u="none" strike="noStrike" dirty="0">
                          <a:effectLst/>
                        </a:rPr>
                        <a:t>1834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u="none" strike="noStrike" dirty="0">
                          <a:effectLst/>
                        </a:rPr>
                        <a:t>1821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1" u="none" strike="noStrike" dirty="0">
                          <a:effectLst/>
                        </a:rPr>
                        <a:t>13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</a:tr>
              <a:tr h="428625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300" u="none" strike="noStrike" dirty="0">
                          <a:effectLst/>
                        </a:rPr>
                        <a:t>Сургутская ГКП № 2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u="none" strike="noStrike">
                          <a:effectLst/>
                        </a:rPr>
                        <a:t>2200</a:t>
                      </a:r>
                      <a:endParaRPr lang="ru-RU" sz="13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u="none" strike="noStrike" dirty="0">
                          <a:effectLst/>
                        </a:rPr>
                        <a:t>2000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1" u="none" strike="noStrike" dirty="0">
                          <a:effectLst/>
                        </a:rPr>
                        <a:t>200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</a:tr>
              <a:tr h="219075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300" u="none" strike="noStrike" dirty="0">
                          <a:effectLst/>
                        </a:rPr>
                        <a:t>ИТОГО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u="none" strike="noStrike">
                          <a:effectLst/>
                        </a:rPr>
                        <a:t>5085</a:t>
                      </a:r>
                      <a:endParaRPr lang="ru-RU" sz="13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u="none" strike="noStrike" dirty="0">
                          <a:effectLst/>
                        </a:rPr>
                        <a:t>4585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1" u="none" strike="noStrike" dirty="0">
                          <a:effectLst/>
                        </a:rPr>
                        <a:t>500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4448491"/>
              </p:ext>
            </p:extLst>
          </p:nvPr>
        </p:nvGraphicFramePr>
        <p:xfrm>
          <a:off x="5148064" y="3645025"/>
          <a:ext cx="3960440" cy="2884024"/>
        </p:xfrm>
        <a:graphic>
          <a:graphicData uri="http://schemas.openxmlformats.org/drawingml/2006/table">
            <a:tbl>
              <a:tblPr firstRow="1" bandRow="1">
                <a:tableStyleId>{69C7853C-536D-4A76-A0AE-DD22124D55A5}</a:tableStyleId>
              </a:tblPr>
              <a:tblGrid>
                <a:gridCol w="1152128"/>
                <a:gridCol w="1152128"/>
                <a:gridCol w="936104"/>
                <a:gridCol w="720080"/>
              </a:tblGrid>
              <a:tr h="216023">
                <a:tc gridSpan="4">
                  <a:txBody>
                    <a:bodyPr/>
                    <a:lstStyle/>
                    <a:p>
                      <a:pPr algn="ctr" rtl="0" fontAlgn="t"/>
                      <a:r>
                        <a:rPr lang="ru-RU" sz="1400" u="none" strike="noStrike" dirty="0">
                          <a:effectLst/>
                        </a:rPr>
                        <a:t>ПРЕВЕНАР 13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09162">
                <a:tc gridSpan="4">
                  <a:txBody>
                    <a:bodyPr/>
                    <a:lstStyle/>
                    <a:p>
                      <a:pPr algn="ctr" rtl="0" fontAlgn="t"/>
                      <a:r>
                        <a:rPr lang="ru-RU" sz="1400" u="none" strike="noStrike" dirty="0">
                          <a:effectLst/>
                        </a:rPr>
                        <a:t>(шприц 0,5мл/доза № 1), розлив не предусмотрен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110956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300" u="none" strike="noStrike" dirty="0">
                          <a:effectLst/>
                        </a:rPr>
                        <a:t>Мед</a:t>
                      </a:r>
                      <a:r>
                        <a:rPr lang="ru-RU" sz="1300" u="none" strike="noStrike" dirty="0" smtClean="0">
                          <a:effectLst/>
                        </a:rPr>
                        <a:t>.</a:t>
                      </a:r>
                    </a:p>
                    <a:p>
                      <a:pPr algn="l" rtl="0" fontAlgn="t"/>
                      <a:r>
                        <a:rPr lang="ru-RU" sz="1300" u="none" strike="noStrike" dirty="0" smtClean="0">
                          <a:effectLst/>
                        </a:rPr>
                        <a:t>организация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u="none" strike="noStrike" dirty="0">
                          <a:effectLst/>
                        </a:rPr>
                        <a:t>Расход вакцины на иммунизацию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u="none" strike="noStrike">
                          <a:effectLst/>
                        </a:rPr>
                        <a:t>Количество прививок</a:t>
                      </a:r>
                      <a:endParaRPr lang="ru-RU" sz="13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u="none" strike="noStrike">
                          <a:effectLst/>
                        </a:rPr>
                        <a:t>Разница </a:t>
                      </a:r>
                      <a:endParaRPr lang="ru-RU" sz="13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</a:tr>
              <a:tr h="347648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300" u="none" strike="noStrike" dirty="0">
                          <a:effectLst/>
                        </a:rPr>
                        <a:t>Березовская РБ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u="none" strike="noStrike" dirty="0">
                          <a:effectLst/>
                        </a:rPr>
                        <a:t>418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u="none" strike="noStrike">
                          <a:effectLst/>
                        </a:rPr>
                        <a:t>275</a:t>
                      </a:r>
                      <a:endParaRPr lang="ru-RU" sz="13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u="none" strike="noStrike">
                          <a:effectLst/>
                        </a:rPr>
                        <a:t>143</a:t>
                      </a:r>
                      <a:endParaRPr lang="ru-RU" sz="13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</a:tr>
              <a:tr h="500765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300" u="none" strike="noStrike" dirty="0">
                          <a:effectLst/>
                        </a:rPr>
                        <a:t>Мегионская </a:t>
                      </a:r>
                      <a:r>
                        <a:rPr lang="ru-RU" sz="1300" u="none" strike="noStrike" dirty="0" smtClean="0">
                          <a:effectLst/>
                        </a:rPr>
                        <a:t>ГДБ "Жемчужинка</a:t>
                      </a:r>
                      <a:r>
                        <a:rPr lang="ru-RU" sz="1300" u="none" strike="noStrike" dirty="0">
                          <a:effectLst/>
                        </a:rPr>
                        <a:t>"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u="none" strike="noStrike" dirty="0">
                          <a:effectLst/>
                        </a:rPr>
                        <a:t>1693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u="none" strike="noStrike" dirty="0">
                          <a:effectLst/>
                        </a:rPr>
                        <a:t>1628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u="none" strike="noStrike">
                          <a:effectLst/>
                        </a:rPr>
                        <a:t>65</a:t>
                      </a:r>
                      <a:endParaRPr lang="ru-RU" sz="13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</a:tr>
              <a:tr h="375765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300" u="none" strike="noStrike" dirty="0">
                          <a:effectLst/>
                        </a:rPr>
                        <a:t>ИТОГО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u="none" strike="noStrike">
                          <a:effectLst/>
                        </a:rPr>
                        <a:t>2111</a:t>
                      </a:r>
                      <a:endParaRPr lang="ru-RU" sz="13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u="none" strike="noStrike" dirty="0">
                          <a:effectLst/>
                        </a:rPr>
                        <a:t>1903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u="none" strike="noStrike" dirty="0">
                          <a:effectLst/>
                        </a:rPr>
                        <a:t>208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37779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648072"/>
          </a:xfrm>
        </p:spPr>
        <p:txBody>
          <a:bodyPr>
            <a:normAutofit/>
          </a:bodyPr>
          <a:lstStyle/>
          <a:p>
            <a:r>
              <a:rPr lang="ru-RU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Анализ эффективности использования вакцин </a:t>
            </a:r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978101366"/>
              </p:ext>
            </p:extLst>
          </p:nvPr>
        </p:nvGraphicFramePr>
        <p:xfrm>
          <a:off x="179512" y="764704"/>
          <a:ext cx="4392488" cy="2328387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267064"/>
                <a:gridCol w="929180"/>
                <a:gridCol w="1182593"/>
                <a:gridCol w="1013651"/>
              </a:tblGrid>
              <a:tr h="360040">
                <a:tc gridSpan="4">
                  <a:txBody>
                    <a:bodyPr/>
                    <a:lstStyle/>
                    <a:p>
                      <a:pPr algn="ctr" rtl="0" fontAlgn="t"/>
                      <a:r>
                        <a:rPr lang="ru-RU" sz="12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АКТ-ХИБ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6686" marR="6686" marT="6686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91895">
                <a:tc gridSpan="4">
                  <a:txBody>
                    <a:bodyPr/>
                    <a:lstStyle/>
                    <a:p>
                      <a:pPr algn="ctr" rtl="0" fontAlgn="t"/>
                      <a:r>
                        <a:rPr lang="ru-RU" sz="1200" b="1" u="none" strike="noStrike" dirty="0">
                          <a:effectLst/>
                        </a:rPr>
                        <a:t>(ампула 0,5мл/доза № 1), розлив не предусмотрен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686" marR="6686" marT="6686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47274"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u="none" strike="noStrike" dirty="0" smtClean="0">
                          <a:effectLst/>
                        </a:rPr>
                        <a:t>МО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686" marR="6686" marT="6686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u="none" strike="noStrike">
                          <a:effectLst/>
                        </a:rPr>
                        <a:t>Расход вакцины на иммунизацию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686" marR="6686" marT="6686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u="none" strike="noStrike">
                          <a:effectLst/>
                        </a:rPr>
                        <a:t>Количество прививок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686" marR="6686" marT="6686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u="none" strike="noStrike" dirty="0">
                          <a:effectLst/>
                        </a:rPr>
                        <a:t>Разница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686" marR="6686" marT="6686" marB="0"/>
                </a:tc>
              </a:tr>
              <a:tr h="191895"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u="none" strike="noStrike" dirty="0">
                          <a:effectLst/>
                        </a:rPr>
                        <a:t>Березовская РБ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686" marR="6686" marT="6686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u="none" strike="noStrike" dirty="0">
                          <a:effectLst/>
                        </a:rPr>
                        <a:t>85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686" marR="6686" marT="6686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u="none" strike="noStrike">
                          <a:effectLst/>
                        </a:rPr>
                        <a:t>71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686" marR="6686" marT="6686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u="none" strike="noStrike">
                          <a:effectLst/>
                        </a:rPr>
                        <a:t>14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686" marR="6686" marT="6686" marB="0"/>
                </a:tc>
              </a:tr>
              <a:tr h="453493"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u="none" strike="noStrike">
                          <a:effectLst/>
                        </a:rPr>
                        <a:t>Мегионская ГДБ "Жемчужинка" 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686" marR="6686" marT="6686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u="none" strike="noStrike" dirty="0">
                          <a:effectLst/>
                        </a:rPr>
                        <a:t>223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686" marR="6686" marT="6686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u="none" strike="noStrike" dirty="0">
                          <a:effectLst/>
                        </a:rPr>
                        <a:t>130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686" marR="6686" marT="6686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u="none" strike="noStrike">
                          <a:effectLst/>
                        </a:rPr>
                        <a:t>93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686" marR="6686" marT="6686" marB="0"/>
                </a:tc>
              </a:tr>
              <a:tr h="191895"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u="none" strike="noStrike">
                          <a:effectLst/>
                        </a:rPr>
                        <a:t>Кондинская РБ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686" marR="6686" marT="6686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u="none" strike="noStrike">
                          <a:effectLst/>
                        </a:rPr>
                        <a:t>700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686" marR="6686" marT="6686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u="none" strike="noStrike" dirty="0">
                          <a:effectLst/>
                        </a:rPr>
                        <a:t>374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686" marR="6686" marT="6686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u="none" strike="noStrike">
                          <a:effectLst/>
                        </a:rPr>
                        <a:t>326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686" marR="6686" marT="6686" marB="0"/>
                </a:tc>
              </a:tr>
              <a:tr h="191895"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u="none" strike="noStrike">
                          <a:effectLst/>
                        </a:rPr>
                        <a:t>ИТОГО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686" marR="6686" marT="6686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u="none" strike="noStrike">
                          <a:effectLst/>
                        </a:rPr>
                        <a:t>1008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686" marR="6686" marT="6686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u="none" strike="noStrike" dirty="0">
                          <a:effectLst/>
                        </a:rPr>
                        <a:t>575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686" marR="6686" marT="6686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u="none" strike="noStrike" dirty="0">
                          <a:effectLst/>
                        </a:rPr>
                        <a:t>433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686" marR="6686" marT="6686" marB="0"/>
                </a:tc>
              </a:tr>
            </a:tbl>
          </a:graphicData>
        </a:graphic>
      </p:graphicFrame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486598811"/>
              </p:ext>
            </p:extLst>
          </p:nvPr>
        </p:nvGraphicFramePr>
        <p:xfrm>
          <a:off x="107504" y="3188954"/>
          <a:ext cx="4536504" cy="2785025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61747"/>
                <a:gridCol w="892427"/>
                <a:gridCol w="1264272"/>
                <a:gridCol w="818058"/>
              </a:tblGrid>
              <a:tr h="312054">
                <a:tc gridSpan="4">
                  <a:txBody>
                    <a:bodyPr/>
                    <a:lstStyle/>
                    <a:p>
                      <a:pPr algn="ctr" rtl="0" fontAlgn="t"/>
                      <a:r>
                        <a:rPr lang="ru-RU" sz="1300" u="none" strike="noStrike" dirty="0">
                          <a:solidFill>
                            <a:schemeClr val="tx1"/>
                          </a:solidFill>
                          <a:effectLst/>
                        </a:rPr>
                        <a:t>ПЕНТАКСИМ</a:t>
                      </a:r>
                      <a:endParaRPr lang="ru-RU" sz="13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4725" marR="4725" marT="47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27814">
                <a:tc gridSpan="4">
                  <a:txBody>
                    <a:bodyPr/>
                    <a:lstStyle/>
                    <a:p>
                      <a:pPr algn="ctr" rtl="0" fontAlgn="t"/>
                      <a:r>
                        <a:rPr lang="ru-RU" sz="1300" u="none" strike="noStrike" dirty="0">
                          <a:effectLst/>
                        </a:rPr>
                        <a:t>(шприца 0,5мл/доза № 1), розлив не предусмотрен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725" marR="4725" marT="47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118900"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u="none" strike="noStrike" dirty="0" smtClean="0">
                          <a:effectLst/>
                        </a:rPr>
                        <a:t>МО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725" marR="4725" marT="47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u="none" strike="noStrike" dirty="0">
                          <a:effectLst/>
                        </a:rPr>
                        <a:t>Расход вакцины на иммунизацию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725" marR="4725" marT="47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u="none" strike="noStrike" dirty="0">
                          <a:effectLst/>
                        </a:rPr>
                        <a:t>Количество прививок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725" marR="4725" marT="47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u="none" strike="noStrike">
                          <a:effectLst/>
                        </a:rPr>
                        <a:t>Разница </a:t>
                      </a:r>
                      <a:endParaRPr lang="ru-RU" sz="13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725" marR="4725" marT="4725" marB="0"/>
                </a:tc>
              </a:tr>
              <a:tr h="378451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300" u="none" strike="noStrike" dirty="0">
                          <a:effectLst/>
                        </a:rPr>
                        <a:t>Березовская РБ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725" marR="4725" marT="47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u="none" strike="noStrike">
                          <a:effectLst/>
                        </a:rPr>
                        <a:t>17</a:t>
                      </a:r>
                      <a:endParaRPr lang="ru-RU" sz="13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725" marR="4725" marT="47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u="none" strike="noStrike" dirty="0">
                          <a:effectLst/>
                        </a:rPr>
                        <a:t>9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725" marR="4725" marT="47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u="none" strike="noStrike">
                          <a:effectLst/>
                        </a:rPr>
                        <a:t>8</a:t>
                      </a:r>
                      <a:endParaRPr lang="ru-RU" sz="13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725" marR="4725" marT="4725" marB="0"/>
                </a:tc>
              </a:tr>
              <a:tr h="547806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ru-RU" sz="1300" b="1" u="none" strike="noStrike" dirty="0" err="1">
                          <a:solidFill>
                            <a:srgbClr val="FF0000"/>
                          </a:solidFill>
                          <a:effectLst/>
                        </a:rPr>
                        <a:t>Радужнинской</a:t>
                      </a:r>
                      <a:r>
                        <a:rPr lang="ru-RU" sz="13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 ГБ предоставлены заведомо ложные сведения. Имея 45 доз вакцины, сделано 119 прививок </a:t>
                      </a:r>
                      <a:endParaRPr lang="ru-RU" sz="13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4725" marR="4725" marT="4725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6637404"/>
              </p:ext>
            </p:extLst>
          </p:nvPr>
        </p:nvGraphicFramePr>
        <p:xfrm>
          <a:off x="4572000" y="764704"/>
          <a:ext cx="4536504" cy="3528393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296144"/>
                <a:gridCol w="1296144"/>
                <a:gridCol w="1008112"/>
                <a:gridCol w="936104"/>
              </a:tblGrid>
              <a:tr h="247117">
                <a:tc gridSpan="4">
                  <a:txBody>
                    <a:bodyPr/>
                    <a:lstStyle/>
                    <a:p>
                      <a:pPr algn="ctr" rtl="0" fontAlgn="t"/>
                      <a:r>
                        <a:rPr lang="ru-RU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КОРЕВАЯ ВАКЦИНА 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57002">
                <a:tc gridSpan="4">
                  <a:txBody>
                    <a:bodyPr/>
                    <a:lstStyle/>
                    <a:p>
                      <a:pPr algn="ctr" rtl="0" fontAlgn="t"/>
                      <a:r>
                        <a:rPr lang="ru-RU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(ампула 0,5мл/доза № 10), розлив не предусмотрен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33773"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u="none" strike="noStrike">
                          <a:effectLst/>
                        </a:rPr>
                        <a:t>МО</a:t>
                      </a:r>
                      <a:endParaRPr lang="ru-RU" sz="13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u="none" strike="noStrike" dirty="0">
                          <a:effectLst/>
                        </a:rPr>
                        <a:t>Расход вакцины на иммунизацию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u="none" strike="noStrike">
                          <a:effectLst/>
                        </a:rPr>
                        <a:t>Количество прививок</a:t>
                      </a:r>
                      <a:endParaRPr lang="ru-RU" sz="13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u="none" strike="noStrike">
                          <a:effectLst/>
                        </a:rPr>
                        <a:t>Разница </a:t>
                      </a:r>
                      <a:endParaRPr lang="ru-RU" sz="13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</a:tr>
              <a:tr h="662273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300" u="none" strike="noStrike">
                          <a:effectLst/>
                        </a:rPr>
                        <a:t>Мегионская ГДБ "Жемчужинка"</a:t>
                      </a:r>
                      <a:endParaRPr lang="ru-RU" sz="13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u="none" strike="noStrike" dirty="0">
                          <a:effectLst/>
                        </a:rPr>
                        <a:t>62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u="none" strike="noStrike">
                          <a:effectLst/>
                        </a:rPr>
                        <a:t>5</a:t>
                      </a:r>
                      <a:endParaRPr lang="ru-RU" sz="13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u="none" strike="noStrike">
                          <a:effectLst/>
                        </a:rPr>
                        <a:t>57</a:t>
                      </a:r>
                      <a:endParaRPr lang="ru-RU" sz="13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</a:tr>
              <a:tr h="227348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300" u="none" strike="noStrike">
                          <a:effectLst/>
                        </a:rPr>
                        <a:t>Урайская ГКБ</a:t>
                      </a:r>
                      <a:endParaRPr lang="ru-RU" sz="13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u="none" strike="noStrike" dirty="0">
                          <a:effectLst/>
                        </a:rPr>
                        <a:t>87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u="none" strike="noStrike" dirty="0">
                          <a:effectLst/>
                        </a:rPr>
                        <a:t>8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u="none" strike="noStrike">
                          <a:effectLst/>
                        </a:rPr>
                        <a:t>79</a:t>
                      </a:r>
                      <a:endParaRPr lang="ru-RU" sz="13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</a:tr>
              <a:tr h="227348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300" u="none" strike="noStrike">
                          <a:effectLst/>
                        </a:rPr>
                        <a:t>Угутская УБ</a:t>
                      </a:r>
                      <a:endParaRPr lang="ru-RU" sz="13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u="none" strike="noStrike">
                          <a:effectLst/>
                        </a:rPr>
                        <a:t>62</a:t>
                      </a:r>
                      <a:endParaRPr lang="ru-RU" sz="13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u="none" strike="noStrike" dirty="0">
                          <a:effectLst/>
                        </a:rPr>
                        <a:t>55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u="none" strike="noStrike">
                          <a:effectLst/>
                        </a:rPr>
                        <a:t>7</a:t>
                      </a:r>
                      <a:endParaRPr lang="ru-RU" sz="13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</a:tr>
              <a:tr h="908952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300" u="none" strike="noStrike">
                          <a:effectLst/>
                        </a:rPr>
                        <a:t>НУЗ Отделенческая КБ на станции Сургут ОАО "РЖД"</a:t>
                      </a:r>
                      <a:endParaRPr lang="ru-RU" sz="13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u="none" strike="noStrike">
                          <a:effectLst/>
                        </a:rPr>
                        <a:t>507</a:t>
                      </a:r>
                      <a:endParaRPr lang="ru-RU" sz="13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u="none" strike="noStrike" dirty="0">
                          <a:effectLst/>
                        </a:rPr>
                        <a:t>505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u="none" strike="noStrike" dirty="0">
                          <a:effectLst/>
                        </a:rPr>
                        <a:t>2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</a:tr>
              <a:tr h="464580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 err="1">
                          <a:solidFill>
                            <a:srgbClr val="FF0000"/>
                          </a:solidFill>
                          <a:effectLst/>
                        </a:rPr>
                        <a:t>Радужнинской</a:t>
                      </a:r>
                      <a:r>
                        <a:rPr lang="ru-RU" sz="12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 ГБ предоставлены заведомо ложные сведения. Имея 2007 доз вакцины, сделано 5304 прививок </a:t>
                      </a:r>
                      <a:endParaRPr lang="ru-RU" sz="12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7420574"/>
              </p:ext>
            </p:extLst>
          </p:nvPr>
        </p:nvGraphicFramePr>
        <p:xfrm>
          <a:off x="4644008" y="4437112"/>
          <a:ext cx="4320480" cy="194421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987327"/>
                <a:gridCol w="1287809"/>
                <a:gridCol w="1097891"/>
                <a:gridCol w="947453"/>
              </a:tblGrid>
              <a:tr h="267946">
                <a:tc gridSpan="4">
                  <a:txBody>
                    <a:bodyPr/>
                    <a:lstStyle/>
                    <a:p>
                      <a:pPr algn="ctr" rtl="0" fontAlgn="t"/>
                      <a:r>
                        <a:rPr lang="ru-RU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Эпидемический паротит 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78664">
                <a:tc gridSpan="4">
                  <a:txBody>
                    <a:bodyPr/>
                    <a:lstStyle/>
                    <a:p>
                      <a:pPr algn="ctr" rtl="0" fontAlgn="t"/>
                      <a:r>
                        <a:rPr lang="ru-RU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(ампула 0,5мл/доза № 10), розлив не предусмотрен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79511"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u="none" strike="noStrike" dirty="0">
                          <a:effectLst/>
                        </a:rPr>
                        <a:t>МО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u="none" strike="noStrike" dirty="0">
                          <a:effectLst/>
                        </a:rPr>
                        <a:t>Расход вакцины на иммунизацию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u="none" strike="noStrike" dirty="0">
                          <a:effectLst/>
                        </a:rPr>
                        <a:t>Количество прививок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u="none" strike="noStrike" dirty="0">
                          <a:effectLst/>
                        </a:rPr>
                        <a:t>Разница 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</a:tr>
              <a:tr h="718095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300" u="none" strike="noStrike">
                          <a:effectLst/>
                        </a:rPr>
                        <a:t>Белоярская районная больница</a:t>
                      </a:r>
                      <a:endParaRPr lang="ru-RU" sz="13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u="none" strike="noStrike" dirty="0">
                          <a:effectLst/>
                        </a:rPr>
                        <a:t>4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u="none" strike="noStrike" dirty="0">
                          <a:effectLst/>
                        </a:rPr>
                        <a:t>3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u="none" strike="noStrike" dirty="0">
                          <a:effectLst/>
                        </a:rPr>
                        <a:t>1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72108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648072"/>
          </a:xfrm>
        </p:spPr>
        <p:txBody>
          <a:bodyPr>
            <a:normAutofit/>
          </a:bodyPr>
          <a:lstStyle/>
          <a:p>
            <a:r>
              <a:rPr lang="ru-RU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Анализ эффективности использования вакцин </a:t>
            </a:r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19083419"/>
              </p:ext>
            </p:extLst>
          </p:nvPr>
        </p:nvGraphicFramePr>
        <p:xfrm>
          <a:off x="323528" y="620688"/>
          <a:ext cx="4824536" cy="352839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356704"/>
                <a:gridCol w="1523616"/>
                <a:gridCol w="1080120"/>
                <a:gridCol w="864096"/>
              </a:tblGrid>
              <a:tr h="249189">
                <a:tc gridSpan="4">
                  <a:txBody>
                    <a:bodyPr/>
                    <a:lstStyle/>
                    <a:p>
                      <a:pPr algn="ctr" rtl="0" fontAlgn="t"/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ПАРОТИТНО -КОРЕВАЯ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6182" marR="6182" marT="6182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49189">
                <a:tc gridSpan="4">
                  <a:txBody>
                    <a:bodyPr/>
                    <a:lstStyle/>
                    <a:p>
                      <a:pPr algn="ctr" rtl="0" fontAlgn="t"/>
                      <a:r>
                        <a:rPr lang="ru-RU" sz="1400" u="none" strike="noStrike" dirty="0">
                          <a:effectLst/>
                        </a:rPr>
                        <a:t>(ампула 0,5мл/доза № 10), розлив не предусмотрен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182" marR="6182" marT="6182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91361"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u="none" strike="noStrike" dirty="0" smtClean="0">
                          <a:effectLst/>
                        </a:rPr>
                        <a:t>МО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182" marR="6182" marT="6182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u="none" strike="noStrike" dirty="0">
                          <a:effectLst/>
                        </a:rPr>
                        <a:t>Расход вакцины на иммунизацию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182" marR="6182" marT="6182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u="none" strike="noStrike">
                          <a:effectLst/>
                        </a:rPr>
                        <a:t>Количество прививок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182" marR="6182" marT="6182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u="none" strike="noStrike">
                          <a:effectLst/>
                        </a:rPr>
                        <a:t>Разница 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182" marR="6182" marT="6182" marB="0"/>
                </a:tc>
              </a:tr>
              <a:tr h="324020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400" u="none" strike="noStrike" dirty="0" err="1">
                          <a:effectLst/>
                        </a:rPr>
                        <a:t>Кондинская</a:t>
                      </a:r>
                      <a:r>
                        <a:rPr lang="ru-RU" sz="1400" u="none" strike="noStrike" dirty="0">
                          <a:effectLst/>
                        </a:rPr>
                        <a:t> </a:t>
                      </a:r>
                      <a:r>
                        <a:rPr lang="ru-RU" sz="1400" u="none" strike="noStrike" dirty="0" smtClean="0">
                          <a:effectLst/>
                        </a:rPr>
                        <a:t>РБ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182" marR="6182" marT="6182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u="none" strike="noStrike" dirty="0">
                          <a:effectLst/>
                        </a:rPr>
                        <a:t>879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182" marR="6182" marT="6182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u="none" strike="noStrike">
                          <a:effectLst/>
                        </a:rPr>
                        <a:t>602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182" marR="6182" marT="6182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u="none" strike="noStrike">
                          <a:effectLst/>
                        </a:rPr>
                        <a:t>277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182" marR="6182" marT="6182" marB="0"/>
                </a:tc>
              </a:tr>
              <a:tr h="491361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400" u="none" strike="noStrike" dirty="0">
                          <a:effectLst/>
                        </a:rPr>
                        <a:t>Мегионская ГДБ "Жемчужинка"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182" marR="6182" marT="6182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u="none" strike="noStrike" dirty="0">
                          <a:effectLst/>
                        </a:rPr>
                        <a:t>1571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182" marR="6182" marT="6182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u="none" strike="noStrike" dirty="0">
                          <a:effectLst/>
                        </a:rPr>
                        <a:t>1389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182" marR="6182" marT="6182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u="none" strike="noStrike">
                          <a:effectLst/>
                        </a:rPr>
                        <a:t>182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182" marR="6182" marT="6182" marB="0"/>
                </a:tc>
              </a:tr>
              <a:tr h="249189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400" u="none" strike="noStrike" dirty="0">
                          <a:effectLst/>
                        </a:rPr>
                        <a:t>Октябрьская РБ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182" marR="6182" marT="6182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u="none" strike="noStrike">
                          <a:effectLst/>
                        </a:rPr>
                        <a:t>692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182" marR="6182" marT="6182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u="none" strike="noStrike" dirty="0">
                          <a:effectLst/>
                        </a:rPr>
                        <a:t>686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182" marR="6182" marT="6182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u="none" strike="noStrike" dirty="0">
                          <a:effectLst/>
                        </a:rPr>
                        <a:t>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182" marR="6182" marT="6182" marB="0"/>
                </a:tc>
              </a:tr>
              <a:tr h="733533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400" u="none" strike="noStrike" dirty="0">
                          <a:effectLst/>
                        </a:rPr>
                        <a:t>Поликлиника поселка Белый Яр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182" marR="6182" marT="6182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u="none" strike="noStrike">
                          <a:effectLst/>
                        </a:rPr>
                        <a:t>1076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182" marR="6182" marT="6182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u="none" strike="noStrike" dirty="0">
                          <a:effectLst/>
                        </a:rPr>
                        <a:t>1067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182" marR="6182" marT="6182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u="none" strike="noStrike" dirty="0">
                          <a:effectLst/>
                        </a:rPr>
                        <a:t>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182" marR="6182" marT="6182" marB="0"/>
                </a:tc>
              </a:tr>
              <a:tr h="249189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400" u="none" strike="noStrike" dirty="0">
                          <a:effectLst/>
                        </a:rPr>
                        <a:t>ИТОГО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182" marR="6182" marT="6182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u="none" strike="noStrike">
                          <a:effectLst/>
                        </a:rPr>
                        <a:t>4218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182" marR="6182" marT="6182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u="none" strike="noStrike">
                          <a:effectLst/>
                        </a:rPr>
                        <a:t>3744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182" marR="6182" marT="6182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u="none" strike="noStrike" dirty="0">
                          <a:effectLst/>
                        </a:rPr>
                        <a:t>474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182" marR="6182" marT="6182" marB="0"/>
                </a:tc>
              </a:tr>
              <a:tr h="491361">
                <a:tc gridSpan="4">
                  <a:txBody>
                    <a:bodyPr/>
                    <a:lstStyle/>
                    <a:p>
                      <a:pPr algn="ctr" rtl="0" fontAlgn="t"/>
                      <a:r>
                        <a:rPr lang="ru-RU" sz="1400" b="1" i="0" u="none" strike="noStrike" dirty="0" err="1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Радужнинской</a:t>
                      </a:r>
                      <a:r>
                        <a:rPr lang="ru-RU" sz="14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 ГБ предоставлены заведомо недостоверные сведения. Имея 1084 доз, сделано 1348 прививки </a:t>
                      </a:r>
                      <a:endParaRPr lang="ru-RU" sz="14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6182" marR="6182" marT="6182" marB="0"/>
                </a:tc>
                <a:tc hMerge="1">
                  <a:txBody>
                    <a:bodyPr/>
                    <a:lstStyle/>
                    <a:p>
                      <a:pPr algn="ctr" rtl="0" fontAlgn="t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182" marR="6182" marT="6182" marB="0"/>
                </a:tc>
                <a:tc hMerge="1">
                  <a:txBody>
                    <a:bodyPr/>
                    <a:lstStyle/>
                    <a:p>
                      <a:pPr algn="ctr" rtl="0" fontAlgn="t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182" marR="6182" marT="6182" marB="0"/>
                </a:tc>
                <a:tc hMerge="1">
                  <a:txBody>
                    <a:bodyPr/>
                    <a:lstStyle/>
                    <a:p>
                      <a:pPr algn="ctr" rtl="0" fontAlgn="t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182" marR="6182" marT="6182" marB="0"/>
                </a:tc>
              </a:tr>
            </a:tbl>
          </a:graphicData>
        </a:graphic>
      </p:graphicFrame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115253803"/>
              </p:ext>
            </p:extLst>
          </p:nvPr>
        </p:nvGraphicFramePr>
        <p:xfrm>
          <a:off x="2483768" y="4221088"/>
          <a:ext cx="4824536" cy="240110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00672"/>
                <a:gridCol w="1245042"/>
                <a:gridCol w="1089411"/>
                <a:gridCol w="1089411"/>
              </a:tblGrid>
              <a:tr h="215788">
                <a:tc gridSpan="4">
                  <a:txBody>
                    <a:bodyPr/>
                    <a:lstStyle/>
                    <a:p>
                      <a:pPr algn="ctr" rtl="0" fontAlgn="t"/>
                      <a:r>
                        <a:rPr lang="ru-RU" sz="1300" u="none" strike="noStrike" dirty="0">
                          <a:solidFill>
                            <a:schemeClr val="tx1"/>
                          </a:solidFill>
                          <a:effectLst/>
                        </a:rPr>
                        <a:t>КРАСНУХА</a:t>
                      </a:r>
                      <a:r>
                        <a:rPr lang="ru-RU" sz="1300" u="none" strike="noStrike" dirty="0">
                          <a:effectLst/>
                        </a:rPr>
                        <a:t> 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725" marR="4725" marT="47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6486">
                <a:tc gridSpan="4">
                  <a:txBody>
                    <a:bodyPr/>
                    <a:lstStyle/>
                    <a:p>
                      <a:pPr algn="ctr" rtl="0" fontAlgn="t"/>
                      <a:r>
                        <a:rPr lang="ru-RU" sz="1300" u="none" strike="noStrike" dirty="0">
                          <a:effectLst/>
                        </a:rPr>
                        <a:t>(ампула 0,5мл/доза № 10), розлив не предусмотрен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725" marR="4725" marT="47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37310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300" u="none" strike="noStrike" dirty="0" smtClean="0">
                          <a:effectLst/>
                        </a:rPr>
                        <a:t>МО 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725" marR="4725" marT="47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u="none" strike="noStrike" dirty="0">
                          <a:effectLst/>
                        </a:rPr>
                        <a:t>Расход вакцины на иммунизацию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725" marR="4725" marT="47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u="none" strike="noStrike" dirty="0">
                          <a:effectLst/>
                        </a:rPr>
                        <a:t>Количество прививок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725" marR="4725" marT="47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u="none" strike="noStrike">
                          <a:effectLst/>
                        </a:rPr>
                        <a:t>Разница </a:t>
                      </a:r>
                      <a:endParaRPr lang="ru-RU" sz="13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725" marR="4725" marT="4725" marB="0"/>
                </a:tc>
              </a:tr>
              <a:tr h="557866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300" u="none" strike="noStrike" dirty="0">
                          <a:effectLst/>
                        </a:rPr>
                        <a:t>Мегионская ГДБ "Жемчужинка"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725" marR="4725" marT="47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u="none" strike="noStrike" dirty="0">
                          <a:effectLst/>
                        </a:rPr>
                        <a:t>1416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725" marR="4725" marT="47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u="none" strike="noStrike" dirty="0">
                          <a:effectLst/>
                        </a:rPr>
                        <a:t>1375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725" marR="4725" marT="47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u="none" strike="noStrike" dirty="0">
                          <a:effectLst/>
                        </a:rPr>
                        <a:t>41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725" marR="4725" marT="4725" marB="0"/>
                </a:tc>
              </a:tr>
              <a:tr h="557866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300" u="none" strike="noStrike" dirty="0" smtClean="0">
                          <a:effectLst/>
                        </a:rPr>
                        <a:t>Нижнесортымская </a:t>
                      </a:r>
                      <a:r>
                        <a:rPr lang="ru-RU" sz="1300" u="none" strike="noStrike" dirty="0">
                          <a:effectLst/>
                        </a:rPr>
                        <a:t>УБ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725" marR="4725" marT="47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u="none" strike="noStrike" dirty="0">
                          <a:effectLst/>
                        </a:rPr>
                        <a:t>450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725" marR="4725" marT="47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u="none" strike="noStrike" dirty="0">
                          <a:effectLst/>
                        </a:rPr>
                        <a:t>394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725" marR="4725" marT="47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u="none" strike="noStrike" dirty="0">
                          <a:effectLst/>
                        </a:rPr>
                        <a:t>56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725" marR="4725" marT="4725" marB="0"/>
                </a:tc>
              </a:tr>
              <a:tr h="215788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300" u="none" strike="noStrike" dirty="0">
                          <a:effectLst/>
                        </a:rPr>
                        <a:t>ИТОГО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725" marR="4725" marT="47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u="none" strike="noStrike">
                          <a:effectLst/>
                        </a:rPr>
                        <a:t>1866</a:t>
                      </a:r>
                      <a:endParaRPr lang="ru-RU" sz="13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725" marR="4725" marT="47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u="none" strike="noStrike" dirty="0">
                          <a:effectLst/>
                        </a:rPr>
                        <a:t>1769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725" marR="4725" marT="47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u="none" strike="noStrike" dirty="0">
                          <a:effectLst/>
                        </a:rPr>
                        <a:t>97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725" marR="4725" marT="4725" marB="0"/>
                </a:tc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2421821"/>
              </p:ext>
            </p:extLst>
          </p:nvPr>
        </p:nvGraphicFramePr>
        <p:xfrm>
          <a:off x="5148064" y="620688"/>
          <a:ext cx="3888433" cy="3456384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1368152"/>
                <a:gridCol w="1113826"/>
                <a:gridCol w="910059"/>
                <a:gridCol w="496396"/>
              </a:tblGrid>
              <a:tr h="334518"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ИПВ (ампула 0,5 мл/доза № 5) </a:t>
                      </a:r>
                      <a:endParaRPr lang="ru-RU" sz="13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8124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 b="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tx1"/>
                          </a:solidFill>
                          <a:effectLst/>
                        </a:rPr>
                        <a:t>МО 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</a:rPr>
                        <a:t>Израсходовано вакцины на иммунизацию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>
                          <a:solidFill>
                            <a:schemeClr val="tx1"/>
                          </a:solidFill>
                          <a:effectLst/>
                        </a:rPr>
                        <a:t>Количество прививок</a:t>
                      </a:r>
                      <a:endParaRPr lang="ru-RU" sz="1100" b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>
                          <a:solidFill>
                            <a:schemeClr val="tx1"/>
                          </a:solidFill>
                          <a:effectLst/>
                        </a:rPr>
                        <a:t>Разница </a:t>
                      </a:r>
                      <a:endParaRPr lang="ru-RU" sz="1100" b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6041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tx1"/>
                          </a:solidFill>
                          <a:effectLst/>
                        </a:rPr>
                        <a:t>Белоярская</a:t>
                      </a:r>
                      <a:r>
                        <a:rPr lang="ru-RU" sz="1200" b="0" baseline="0" dirty="0" smtClean="0">
                          <a:solidFill>
                            <a:schemeClr val="tx1"/>
                          </a:solidFill>
                          <a:effectLst/>
                        </a:rPr>
                        <a:t> РБ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</a:rPr>
                        <a:t>105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</a:rPr>
                        <a:t>82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>
                          <a:solidFill>
                            <a:schemeClr val="tx1"/>
                          </a:solidFill>
                          <a:effectLst/>
                        </a:rPr>
                        <a:t>23</a:t>
                      </a:r>
                      <a:endParaRPr lang="ru-RU" sz="1100" b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6041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tx1"/>
                          </a:solidFill>
                          <a:effectLst/>
                        </a:rPr>
                        <a:t>Березовская</a:t>
                      </a:r>
                      <a:r>
                        <a:rPr lang="ru-RU" sz="1200" b="0" baseline="0" dirty="0" smtClean="0">
                          <a:solidFill>
                            <a:schemeClr val="tx1"/>
                          </a:solidFill>
                          <a:effectLst/>
                        </a:rPr>
                        <a:t> РБ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2083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tx1"/>
                          </a:solidFill>
                          <a:effectLst/>
                        </a:rPr>
                        <a:t>Нижневартовская</a:t>
                      </a:r>
                      <a:r>
                        <a:rPr lang="ru-RU" sz="1200" b="0" baseline="0" dirty="0" smtClean="0">
                          <a:solidFill>
                            <a:schemeClr val="tx1"/>
                          </a:solidFill>
                          <a:effectLst/>
                        </a:rPr>
                        <a:t> ГДП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>
                          <a:solidFill>
                            <a:schemeClr val="tx1"/>
                          </a:solidFill>
                          <a:effectLst/>
                        </a:rPr>
                        <a:t>300</a:t>
                      </a:r>
                      <a:endParaRPr lang="ru-RU" sz="1100" b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</a:rPr>
                        <a:t>282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</a:rPr>
                        <a:t>18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6041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tx1"/>
                          </a:solidFill>
                          <a:effectLst/>
                        </a:rPr>
                        <a:t>Югорская</a:t>
                      </a:r>
                      <a:r>
                        <a:rPr lang="ru-RU" sz="1200" b="0" baseline="0" dirty="0" smtClean="0">
                          <a:solidFill>
                            <a:schemeClr val="tx1"/>
                          </a:solidFill>
                          <a:effectLst/>
                        </a:rPr>
                        <a:t> ГБ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>
                          <a:solidFill>
                            <a:schemeClr val="tx1"/>
                          </a:solidFill>
                          <a:effectLst/>
                        </a:rPr>
                        <a:t>30</a:t>
                      </a:r>
                      <a:endParaRPr lang="ru-RU" sz="1100" b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>
                          <a:solidFill>
                            <a:schemeClr val="tx1"/>
                          </a:solidFill>
                          <a:effectLst/>
                        </a:rPr>
                        <a:t>23</a:t>
                      </a:r>
                      <a:endParaRPr lang="ru-RU" sz="1100" b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6041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>
                          <a:solidFill>
                            <a:schemeClr val="tx1"/>
                          </a:solidFill>
                          <a:effectLst/>
                        </a:rPr>
                        <a:t>Итого </a:t>
                      </a:r>
                      <a:endParaRPr lang="ru-RU" sz="1100" b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>
                          <a:solidFill>
                            <a:schemeClr val="tx1"/>
                          </a:solidFill>
                          <a:effectLst/>
                        </a:rPr>
                        <a:t>445</a:t>
                      </a:r>
                      <a:endParaRPr lang="ru-RU" sz="1100" b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>
                          <a:solidFill>
                            <a:schemeClr val="tx1"/>
                          </a:solidFill>
                          <a:effectLst/>
                        </a:rPr>
                        <a:t>387</a:t>
                      </a:r>
                      <a:endParaRPr lang="ru-RU" sz="1100" b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</a:rPr>
                        <a:t>58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78121"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 err="1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Сургутской</a:t>
                      </a:r>
                      <a:r>
                        <a:rPr lang="ru-RU" sz="1300" b="1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ГКП № 3 предоставлены заведомо недостоверные сведения. Имея 35 доз вакцины, сделано 92 прививки </a:t>
                      </a:r>
                      <a:endParaRPr lang="ru-RU" sz="13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4385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432048"/>
          </a:xfrm>
        </p:spPr>
        <p:txBody>
          <a:bodyPr>
            <a:noAutofit/>
          </a:bodyPr>
          <a:lstStyle/>
          <a:p>
            <a:r>
              <a:rPr lang="ru-RU" sz="3200" dirty="0" smtClean="0"/>
              <a:t>Поручения 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620688"/>
            <a:ext cx="8892480" cy="6237312"/>
          </a:xfrm>
        </p:spPr>
        <p:txBody>
          <a:bodyPr>
            <a:normAutofit fontScale="62500" lnSpcReduction="20000"/>
          </a:bodyPr>
          <a:lstStyle/>
          <a:p>
            <a:pPr marL="0" lvl="0" indent="0">
              <a:buClr>
                <a:srgbClr val="8CADAE"/>
              </a:buClr>
              <a:buSzPct val="95000"/>
              <a:buNone/>
            </a:pPr>
            <a:r>
              <a:rPr lang="ru-RU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1. Провести </a:t>
            </a:r>
            <a:r>
              <a:rPr lang="ru-RU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углубленный анализ в МО исполнения плана прививок (в том числе на врачебных и фельдшерских участках, в дошкольных организациях и общеобразовательных </a:t>
            </a:r>
            <a:r>
              <a:rPr lang="ru-RU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учреждениях).</a:t>
            </a:r>
          </a:p>
          <a:p>
            <a:pPr marL="0" lvl="0" indent="0">
              <a:buClr>
                <a:srgbClr val="8CADAE"/>
              </a:buClr>
              <a:buSzPct val="95000"/>
              <a:buNone/>
            </a:pPr>
            <a:endParaRPr lang="ru-RU" sz="28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>
              <a:buClr>
                <a:srgbClr val="8CADAE"/>
              </a:buClr>
              <a:buSzPct val="95000"/>
              <a:buNone/>
            </a:pPr>
            <a:r>
              <a:rPr lang="ru-RU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2. Принять </a:t>
            </a:r>
            <a:r>
              <a:rPr lang="ru-RU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меры в МО по достижению плановых показателей к концу каждого контрольного отрезка (за 3, 6, 9, 12 </a:t>
            </a:r>
            <a:r>
              <a:rPr lang="ru-RU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месяцев).</a:t>
            </a:r>
          </a:p>
          <a:p>
            <a:pPr marL="0" lvl="0" indent="0">
              <a:buClr>
                <a:srgbClr val="8CADAE"/>
              </a:buClr>
              <a:buSzPct val="95000"/>
              <a:buNone/>
            </a:pPr>
            <a:endParaRPr lang="ru-RU" sz="28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>
              <a:buClr>
                <a:srgbClr val="8CADAE"/>
              </a:buClr>
              <a:buSzPct val="95000"/>
              <a:buNone/>
            </a:pPr>
            <a:r>
              <a:rPr lang="ru-RU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3.Обеспечить </a:t>
            </a:r>
            <a:r>
              <a:rPr lang="ru-RU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поддержание не менее 95% охвата профилактическими прививками детского и взрослого населения в разрезе каждой медицинской организации (в том числе на врачебных и фельдшерских участках, в дошкольных организациях и общеобразовательных </a:t>
            </a:r>
            <a:r>
              <a:rPr lang="ru-RU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учреждениях).</a:t>
            </a:r>
          </a:p>
          <a:p>
            <a:pPr marL="0" lvl="0" indent="0">
              <a:buClr>
                <a:srgbClr val="8CADAE"/>
              </a:buClr>
              <a:buSzPct val="95000"/>
              <a:buNone/>
            </a:pPr>
            <a:endParaRPr lang="ru-RU" sz="28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>
              <a:buClr>
                <a:srgbClr val="8CADAE"/>
              </a:buClr>
              <a:buSzPct val="95000"/>
              <a:buNone/>
            </a:pPr>
            <a:r>
              <a:rPr lang="ru-RU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4. Усилить </a:t>
            </a:r>
            <a:r>
              <a:rPr lang="ru-RU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контроль за внесением данных о ходе выполнения профилактических прививок, а так же за соответствием данных, внесенных в ежемесячные отчеты, форме статистической отчетности № 5 «Сведения о профилактических </a:t>
            </a:r>
            <a:r>
              <a:rPr lang="ru-RU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прививках».</a:t>
            </a:r>
          </a:p>
          <a:p>
            <a:pPr marL="0" lvl="0" indent="0">
              <a:buClr>
                <a:srgbClr val="8CADAE"/>
              </a:buClr>
              <a:buSzPct val="95000"/>
              <a:buNone/>
            </a:pPr>
            <a:endParaRPr lang="ru-RU" sz="28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>
              <a:buClr>
                <a:srgbClr val="8CADAE"/>
              </a:buClr>
              <a:buSzPct val="95000"/>
              <a:buNone/>
            </a:pPr>
            <a:r>
              <a:rPr lang="ru-RU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5. Активизировать </a:t>
            </a:r>
            <a:r>
              <a:rPr lang="ru-RU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санитарно-просветительную работу среди населения об актуальности иммунизации детского и взрослого населения с использованием средств массовой информации для снижения количества отказов от </a:t>
            </a:r>
            <a:r>
              <a:rPr lang="ru-RU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прививок.</a:t>
            </a:r>
          </a:p>
          <a:p>
            <a:pPr marL="0" lvl="0" indent="0">
              <a:buClr>
                <a:srgbClr val="8CADAE"/>
              </a:buClr>
              <a:buSzPct val="95000"/>
              <a:buNone/>
            </a:pPr>
            <a:endParaRPr lang="ru-RU" sz="28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>
              <a:buClr>
                <a:srgbClr val="8CADAE"/>
              </a:buClr>
              <a:buSzPct val="95000"/>
              <a:buNone/>
            </a:pPr>
            <a:r>
              <a:rPr lang="ru-RU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6. Обеспечить </a:t>
            </a:r>
            <a:r>
              <a:rPr lang="ru-RU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постоянное проведение заседаний иммунологической комиссии в учреждении для актуализации данных по имеющимся медицинским отводам (пересмотр, подтверждение, снятие).</a:t>
            </a:r>
            <a:endParaRPr lang="ru-RU" sz="28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274320" lvl="0" indent="-274320">
              <a:buClr>
                <a:srgbClr val="8CADAE"/>
              </a:buClr>
              <a:buSzPct val="95000"/>
              <a:buFont typeface="Wingdings 2"/>
              <a:buChar char=""/>
            </a:pPr>
            <a:endParaRPr lang="ru-RU" sz="2400" dirty="0">
              <a:solidFill>
                <a:prstClr val="black"/>
              </a:solidFill>
              <a:latin typeface="Times New Roman" pitchFamily="18" charset="0"/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669636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44624"/>
            <a:ext cx="7859216" cy="792088"/>
          </a:xfrm>
        </p:spPr>
        <p:txBody>
          <a:bodyPr>
            <a:normAutofit fontScale="90000"/>
          </a:bodyPr>
          <a:lstStyle/>
          <a:p>
            <a:r>
              <a:rPr lang="ru-RU" sz="2600" dirty="0">
                <a:solidFill>
                  <a:prstClr val="black"/>
                </a:solidFill>
              </a:rPr>
              <a:t>Обеспеченность Югры МИБП </a:t>
            </a:r>
            <a:br>
              <a:rPr lang="ru-RU" sz="2600" dirty="0">
                <a:solidFill>
                  <a:prstClr val="black"/>
                </a:solidFill>
              </a:rPr>
            </a:br>
            <a:r>
              <a:rPr lang="ru-RU" sz="2600" dirty="0">
                <a:solidFill>
                  <a:prstClr val="black"/>
                </a:solidFill>
              </a:rPr>
              <a:t>Национального календаря прививок на </a:t>
            </a:r>
            <a:r>
              <a:rPr lang="ru-RU" sz="2600" dirty="0" smtClean="0">
                <a:solidFill>
                  <a:prstClr val="black"/>
                </a:solidFill>
              </a:rPr>
              <a:t>11.12.2017</a:t>
            </a:r>
            <a:endParaRPr lang="ru-RU" dirty="0"/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25127883"/>
              </p:ext>
            </p:extLst>
          </p:nvPr>
        </p:nvGraphicFramePr>
        <p:xfrm>
          <a:off x="107503" y="846165"/>
          <a:ext cx="5976665" cy="5839858"/>
        </p:xfrm>
        <a:graphic>
          <a:graphicData uri="http://schemas.openxmlformats.org/drawingml/2006/table">
            <a:tbl>
              <a:tblPr/>
              <a:tblGrid>
                <a:gridCol w="294974"/>
                <a:gridCol w="2585347"/>
                <a:gridCol w="3096344"/>
              </a:tblGrid>
              <a:tr h="409143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№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ИЛП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Фактическая обеспеченность на </a:t>
                      </a:r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30.11.2017, тыс. доз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1392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АКДС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100% </a:t>
                      </a:r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 годовой </a:t>
                      </a:r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потребности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1392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АДС-М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3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100% от годовой потребности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1392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АДС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3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100% от годовой потребности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1392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АДМ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3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100% от годовой потребности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1392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АС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3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100% от годовой потребности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1392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БЦЖ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100% от годовой потребности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1392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БЦЖ-М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100% от годовой потребности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1392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Вакцина против краснухи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100% от годовой потребности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1392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Вакцина против паротита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100% от годовой потребности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1392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Вакцина против кори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100% от годовой потребности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1392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Вакцина </a:t>
                      </a:r>
                      <a:r>
                        <a:rPr lang="ru-RU" sz="13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паротитно</a:t>
                      </a:r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-коревая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100% от годовой потребности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5267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Вакцина против гепатита В детская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100% от годовой потребности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297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Вакцина против гепатита В до года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100% от годовой потребности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9143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Вакцина против гепатита В взрослая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100% от годовой потребности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1392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бОПВ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100% от годовой потребности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1392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ИПВ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2,28 (</a:t>
                      </a:r>
                      <a:r>
                        <a:rPr lang="ru-RU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3,0% от годовой потребности)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8912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3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Пентаксим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31 043 </a:t>
                      </a:r>
                      <a:endParaRPr lang="ru-RU" sz="1300" b="1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</a:t>
                      </a:r>
                      <a:r>
                        <a:rPr lang="ru-RU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88,7% от годовой потребности по гемофильной инфекции)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Скругленный прямоугольник 2"/>
          <p:cNvSpPr/>
          <p:nvPr/>
        </p:nvSpPr>
        <p:spPr>
          <a:xfrm>
            <a:off x="6516216" y="764704"/>
            <a:ext cx="2376264" cy="151216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11.12.2017 в округ поступила ИПВ «</a:t>
            </a:r>
            <a:r>
              <a:rPr lang="ru-RU" dirty="0" err="1" smtClean="0"/>
              <a:t>Полимилекс</a:t>
            </a:r>
            <a:r>
              <a:rPr lang="ru-RU" dirty="0" smtClean="0"/>
              <a:t>» в количестве 7 180 доз. </a:t>
            </a:r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6516216" y="2420888"/>
            <a:ext cx="2376264" cy="1224136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В настоящее время поступила вакцина «</a:t>
            </a:r>
            <a:r>
              <a:rPr lang="ru-RU" dirty="0" err="1" smtClean="0"/>
              <a:t>Пентаксим</a:t>
            </a:r>
            <a:r>
              <a:rPr lang="ru-RU" dirty="0" smtClean="0"/>
              <a:t>» 12 417 доз  </a:t>
            </a:r>
            <a:endParaRPr lang="ru-RU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6516216" y="3933056"/>
            <a:ext cx="2376264" cy="1296144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В наличии имеется моновакцина «</a:t>
            </a:r>
            <a:r>
              <a:rPr lang="ru-RU" dirty="0" err="1" smtClean="0"/>
              <a:t>Хиберикс</a:t>
            </a:r>
            <a:r>
              <a:rPr lang="ru-RU" dirty="0" smtClean="0"/>
              <a:t>»</a:t>
            </a:r>
          </a:p>
          <a:p>
            <a:pPr algn="ctr"/>
            <a:r>
              <a:rPr lang="ru-RU" dirty="0" smtClean="0"/>
              <a:t> 10 тысяч доз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25982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928992" cy="1296144"/>
          </a:xfrm>
        </p:spPr>
        <p:txBody>
          <a:bodyPr>
            <a:normAutofit/>
          </a:bodyPr>
          <a:lstStyle/>
          <a:p>
            <a:r>
              <a:rPr lang="ru-RU" sz="2500" dirty="0" smtClean="0">
                <a:solidFill>
                  <a:prstClr val="black"/>
                </a:solidFill>
              </a:rPr>
              <a:t>Исполнение Национального календаря прививок по ХМАО </a:t>
            </a:r>
            <a:r>
              <a:rPr lang="ru-RU" sz="2500" dirty="0">
                <a:solidFill>
                  <a:prstClr val="black"/>
                </a:solidFill>
              </a:rPr>
              <a:t>– </a:t>
            </a:r>
            <a:r>
              <a:rPr lang="ru-RU" sz="2500" dirty="0" smtClean="0">
                <a:solidFill>
                  <a:prstClr val="black"/>
                </a:solidFill>
              </a:rPr>
              <a:t>Югре за 11 </a:t>
            </a:r>
            <a:r>
              <a:rPr lang="ru-RU" sz="2500" dirty="0">
                <a:solidFill>
                  <a:prstClr val="black"/>
                </a:solidFill>
              </a:rPr>
              <a:t>месяцев 2017 </a:t>
            </a:r>
            <a:r>
              <a:rPr lang="ru-RU" sz="2500" dirty="0" smtClean="0">
                <a:solidFill>
                  <a:prstClr val="black"/>
                </a:solidFill>
              </a:rPr>
              <a:t>г.</a:t>
            </a:r>
            <a:br>
              <a:rPr lang="ru-RU" sz="2500" dirty="0" smtClean="0">
                <a:solidFill>
                  <a:prstClr val="black"/>
                </a:solidFill>
              </a:rPr>
            </a:br>
            <a:r>
              <a:rPr lang="ru-RU" sz="2500" dirty="0" smtClean="0">
                <a:solidFill>
                  <a:prstClr val="black"/>
                </a:solidFill>
              </a:rPr>
              <a:t>(долженствующий показатель 91,6%)  </a:t>
            </a:r>
            <a:endParaRPr lang="ru-RU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9424589"/>
              </p:ext>
            </p:extLst>
          </p:nvPr>
        </p:nvGraphicFramePr>
        <p:xfrm>
          <a:off x="35496" y="1600200"/>
          <a:ext cx="9001000" cy="51411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22976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9001000" cy="792088"/>
          </a:xfrm>
        </p:spPr>
        <p:txBody>
          <a:bodyPr/>
          <a:lstStyle/>
          <a:p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Исполнение плана </a:t>
            </a:r>
            <a:r>
              <a:rPr lang="ru-RU" sz="20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иммунизации</a:t>
            </a:r>
            <a:r>
              <a:rPr lang="ru-RU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против </a:t>
            </a:r>
            <a:r>
              <a:rPr lang="ru-RU" sz="20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коклюша</a:t>
            </a:r>
            <a:r>
              <a:rPr lang="ru-RU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Долженствующее значение выполнения плана -  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91,6%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77386389"/>
              </p:ext>
            </p:extLst>
          </p:nvPr>
        </p:nvGraphicFramePr>
        <p:xfrm>
          <a:off x="107504" y="836712"/>
          <a:ext cx="8928992" cy="59661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46749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44624"/>
            <a:ext cx="9001000" cy="864096"/>
          </a:xfrm>
        </p:spPr>
        <p:txBody>
          <a:bodyPr/>
          <a:lstStyle/>
          <a:p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Исполнение плана </a:t>
            </a:r>
            <a:r>
              <a:rPr lang="ru-RU" sz="20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иммунизации </a:t>
            </a:r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против </a:t>
            </a:r>
            <a:r>
              <a:rPr lang="ru-RU" sz="20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дифтерии </a:t>
            </a:r>
            <a:r>
              <a:rPr lang="ru-RU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Долженствующее значение выполнения плана -  91,6%</a:t>
            </a:r>
            <a:endParaRPr lang="ru-RU" dirty="0"/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84640886"/>
              </p:ext>
            </p:extLst>
          </p:nvPr>
        </p:nvGraphicFramePr>
        <p:xfrm>
          <a:off x="107504" y="764704"/>
          <a:ext cx="9001000" cy="60932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09983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44624"/>
            <a:ext cx="9001000" cy="1008112"/>
          </a:xfrm>
        </p:spPr>
        <p:txBody>
          <a:bodyPr/>
          <a:lstStyle/>
          <a:p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Исполнение плана </a:t>
            </a:r>
            <a:r>
              <a:rPr lang="ru-RU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иммунизации </a:t>
            </a:r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против </a:t>
            </a:r>
            <a:r>
              <a:rPr lang="ru-RU" sz="20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столбняка</a:t>
            </a:r>
            <a:r>
              <a:rPr lang="ru-RU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Долженствующее значение выполнения плана -  91,6%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03923521"/>
              </p:ext>
            </p:extLst>
          </p:nvPr>
        </p:nvGraphicFramePr>
        <p:xfrm>
          <a:off x="107504" y="836712"/>
          <a:ext cx="8928992" cy="59766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89438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784976" cy="864096"/>
          </a:xfrm>
        </p:spPr>
        <p:txBody>
          <a:bodyPr/>
          <a:lstStyle/>
          <a:p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Исполнение плана </a:t>
            </a:r>
            <a:r>
              <a:rPr lang="ru-RU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иммунизации </a:t>
            </a:r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против </a:t>
            </a:r>
            <a:r>
              <a:rPr lang="ru-RU" sz="20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полиомиелита </a:t>
            </a:r>
            <a:r>
              <a:rPr lang="ru-RU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Долженствующее значение выполнения плана -  91,6%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45642807"/>
              </p:ext>
            </p:extLst>
          </p:nvPr>
        </p:nvGraphicFramePr>
        <p:xfrm>
          <a:off x="179512" y="980728"/>
          <a:ext cx="8856984" cy="56886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2514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080120"/>
          </a:xfrm>
        </p:spPr>
        <p:txBody>
          <a:bodyPr/>
          <a:lstStyle/>
          <a:p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Исполнение плана </a:t>
            </a:r>
            <a:r>
              <a:rPr lang="ru-RU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иммунизации </a:t>
            </a:r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против </a:t>
            </a:r>
            <a:r>
              <a:rPr lang="ru-RU" sz="20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кори </a:t>
            </a:r>
            <a:br>
              <a:rPr lang="ru-RU" sz="20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Долженствующее </a:t>
            </a:r>
            <a:r>
              <a:rPr lang="ru-RU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значение выполнения плана -  91,6%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27248766"/>
              </p:ext>
            </p:extLst>
          </p:nvPr>
        </p:nvGraphicFramePr>
        <p:xfrm>
          <a:off x="107504" y="980728"/>
          <a:ext cx="9001000" cy="57606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94257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363272" cy="1008112"/>
          </a:xfrm>
        </p:spPr>
        <p:txBody>
          <a:bodyPr/>
          <a:lstStyle/>
          <a:p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Исполнение плана </a:t>
            </a:r>
            <a:r>
              <a:rPr lang="ru-RU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иммунизации </a:t>
            </a:r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против </a:t>
            </a:r>
            <a:r>
              <a:rPr lang="ru-RU" sz="20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эпидемического паротита </a:t>
            </a:r>
            <a:r>
              <a:rPr lang="ru-RU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Долженствующее значение выполнения плана -  91,6%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5672732"/>
              </p:ext>
            </p:extLst>
          </p:nvPr>
        </p:nvGraphicFramePr>
        <p:xfrm>
          <a:off x="107504" y="836712"/>
          <a:ext cx="9036496" cy="59046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47757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7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573</TotalTime>
  <Words>1001</Words>
  <Application>Microsoft Office PowerPoint</Application>
  <PresentationFormat>Экран (4:3)</PresentationFormat>
  <Paragraphs>330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Об охвате вакцинопрофилактикой населения в медицинских организациях ХМАО – Югры в рамках Национального календаря профилактических прививок   (итоги 11 месяцев 2017 года)</vt:lpstr>
      <vt:lpstr>Обеспеченность Югры МИБП  Национального календаря прививок на 11.12.2017</vt:lpstr>
      <vt:lpstr>Исполнение Национального календаря прививок по ХМАО – Югре за 11 месяцев 2017 г. (долженствующий показатель 91,6%)  </vt:lpstr>
      <vt:lpstr>Исполнение плана иммунизации против коклюша Долженствующее значение выполнения плана -  91,6%</vt:lpstr>
      <vt:lpstr>Исполнение плана иммунизации против дифтерии  Долженствующее значение выполнения плана -  91,6%</vt:lpstr>
      <vt:lpstr>Исполнение плана иммунизации против столбняка Долженствующее значение выполнения плана -  91,6%</vt:lpstr>
      <vt:lpstr>Исполнение плана иммунизации против полиомиелита  Долженствующее значение выполнения плана -  91,6%</vt:lpstr>
      <vt:lpstr>Исполнение плана иммунизации против кори  Долженствующее значение выполнения плана -  91,6%</vt:lpstr>
      <vt:lpstr>Исполнение плана иммунизации против эпидемического паротита  Долженствующее значение выполнения плана -  91,6%</vt:lpstr>
      <vt:lpstr>Исполнение плана иммунизации против туберкулеза  Долженствующее значение выполнения плана -  91,6%</vt:lpstr>
      <vt:lpstr>Исполнение плана иммунизации против гепатита В Долженствующее значение выполнения плана -  91,6%</vt:lpstr>
      <vt:lpstr>Анализ эффективности использования вакцин </vt:lpstr>
      <vt:lpstr>Анализ эффективности использования вакцин </vt:lpstr>
      <vt:lpstr>Анализ эффективности использования вакцин </vt:lpstr>
      <vt:lpstr>Поручения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 охвате вакцинопрофилактикой населения в медицинских организациях ХМАО – Югры в рамках Национального календаря профилактических прививок   (итоги 11 месяцев 2017 года)</dc:title>
  <dc:creator>yakovlevamed yakovlevamed</dc:creator>
  <cp:lastModifiedBy>yakovlevamed yakovlevamed</cp:lastModifiedBy>
  <cp:revision>32</cp:revision>
  <dcterms:created xsi:type="dcterms:W3CDTF">2017-12-11T03:53:59Z</dcterms:created>
  <dcterms:modified xsi:type="dcterms:W3CDTF">2017-12-13T13:23:22Z</dcterms:modified>
</cp:coreProperties>
</file>