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58" r:id="rId4"/>
    <p:sldId id="257" r:id="rId5"/>
    <p:sldId id="265" r:id="rId6"/>
    <p:sldId id="261" r:id="rId7"/>
    <p:sldId id="275" r:id="rId8"/>
    <p:sldId id="270" r:id="rId9"/>
    <p:sldId id="268" r:id="rId10"/>
    <p:sldId id="263" r:id="rId11"/>
    <p:sldId id="269" r:id="rId12"/>
    <p:sldId id="262" r:id="rId13"/>
    <p:sldId id="278" r:id="rId14"/>
    <p:sldId id="279" r:id="rId15"/>
    <p:sldId id="266" r:id="rId16"/>
    <p:sldId id="280" r:id="rId17"/>
    <p:sldId id="274" r:id="rId18"/>
  </p:sldIdLst>
  <p:sldSz cx="9144000" cy="6858000" type="screen4x3"/>
  <p:notesSz cx="992981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0" autoAdjust="0"/>
    <p:restoredTop sz="94084" autoAdjust="0"/>
  </p:normalViewPr>
  <p:slideViewPr>
    <p:cSldViewPr>
      <p:cViewPr varScale="1">
        <p:scale>
          <a:sx n="117" d="100"/>
          <a:sy n="117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9E165-0099-4DA9-9055-86085ECE68A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596" y="6456612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E284C-561C-4993-BAB8-7E1684B297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822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53D13-EAA5-4F9A-B664-0B36CFABE876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982" y="3228895"/>
            <a:ext cx="794385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596" y="6456612"/>
            <a:ext cx="430291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3D8C8-F1B0-46AB-934C-DABABE232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797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43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38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2021-2022 года произошли</a:t>
            </a:r>
            <a:r>
              <a:rPr lang="ru-RU" baseline="0" dirty="0" smtClean="0"/>
              <a:t> значительные изменения в нормативной базе документов, в соответствии с которыми реализуются мероприятия по поддержанию свободного от полиомиелита статуса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45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0"/>
            <a:ext cx="7543800" cy="14493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22325" y="1846264"/>
            <a:ext cx="7543800" cy="4022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5A863-236D-4B43-A3CF-CD820FA20B9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143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ru-RU" dirty="0" smtClean="0"/>
              <a:t>Надзор за циркуляцией </a:t>
            </a:r>
            <a:r>
              <a:rPr lang="ru-RU" dirty="0" err="1" smtClean="0"/>
              <a:t>полиовирусов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Врач-эпидемиолог ФБУЗ «Центр гигиены и эпидемиологии в Ханты-Мансийском автономном округе-Югре»</a:t>
            </a:r>
          </a:p>
          <a:p>
            <a:r>
              <a:rPr lang="ru-RU" sz="2400" dirty="0" smtClean="0"/>
              <a:t>ОСТАПЕНКО НАДЕЖДА АЛЕКСЕЕВНА</a:t>
            </a:r>
          </a:p>
          <a:p>
            <a:r>
              <a:rPr lang="ru-RU" sz="2400" dirty="0" smtClean="0"/>
              <a:t>10.08.2023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935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1"/>
            <a:ext cx="7543800" cy="76539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600" dirty="0" smtClean="0"/>
              <a:t>Риск 2. Появление </a:t>
            </a:r>
            <a:r>
              <a:rPr lang="ru-RU" sz="1600" dirty="0" err="1" smtClean="0"/>
              <a:t>полиовирусов</a:t>
            </a:r>
            <a:r>
              <a:rPr lang="ru-RU" sz="1600" dirty="0" smtClean="0"/>
              <a:t> вакцинного происхождения. </a:t>
            </a:r>
            <a:br>
              <a:rPr lang="ru-RU" sz="1600" dirty="0" smtClean="0"/>
            </a:br>
            <a:r>
              <a:rPr lang="ru-RU" sz="1800" b="1" dirty="0" smtClean="0"/>
              <a:t>Выявление ОВП – показатель чувствительности эпидемиологического надзора</a:t>
            </a:r>
            <a:endParaRPr lang="ru-RU" sz="18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13034959"/>
              </p:ext>
            </p:extLst>
          </p:nvPr>
        </p:nvGraphicFramePr>
        <p:xfrm>
          <a:off x="561981" y="1268760"/>
          <a:ext cx="8064896" cy="417993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43479"/>
                <a:gridCol w="514017"/>
                <a:gridCol w="610740"/>
                <a:gridCol w="610740"/>
                <a:gridCol w="610740"/>
                <a:gridCol w="610740"/>
                <a:gridCol w="610740"/>
                <a:gridCol w="610740"/>
                <a:gridCol w="610740"/>
                <a:gridCol w="610740"/>
                <a:gridCol w="610740"/>
                <a:gridCol w="610740"/>
              </a:tblGrid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территории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2014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2017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2018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2019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2021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2022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2023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09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ХМАО-Югра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61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Сургутский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    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Нижневартовский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р-н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Кондинский</a:t>
                      </a:r>
                      <a:r>
                        <a:rPr lang="ru-RU" sz="1200" u="none" strike="noStrike" dirty="0" smtClean="0">
                          <a:effectLst/>
                        </a:rPr>
                        <a:t> район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г. Ханты-Мансийск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г.Урай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г. Сургут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г. Нефтеюганск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г. Нижневартовск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г.Мегион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г.Нягань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г.Когалым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г.Радужный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г.Пыть-Ях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1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 smtClean="0">
                          <a:effectLst/>
                        </a:rPr>
                        <a:t>г.Покачи</a:t>
                      </a:r>
                      <a:r>
                        <a:rPr lang="ru-RU" sz="1200" u="none" strike="noStrike" dirty="0" smtClean="0">
                          <a:effectLst/>
                        </a:rPr>
                        <a:t>       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3683" y="5733256"/>
            <a:ext cx="8452082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Молчащие </a:t>
            </a:r>
            <a:r>
              <a:rPr lang="ru-RU" dirty="0" smtClean="0">
                <a:solidFill>
                  <a:srgbClr val="C00000"/>
                </a:solidFill>
              </a:rPr>
              <a:t>территории</a:t>
            </a:r>
            <a:r>
              <a:rPr lang="ru-RU" dirty="0" smtClean="0"/>
              <a:t>: Березовский, </a:t>
            </a:r>
            <a:r>
              <a:rPr lang="ru-RU" dirty="0" err="1" smtClean="0"/>
              <a:t>Нефтеюганский</a:t>
            </a:r>
            <a:r>
              <a:rPr lang="ru-RU" dirty="0" smtClean="0"/>
              <a:t>, Октябрьский, Х-Мансийский,  Советский</a:t>
            </a:r>
            <a:r>
              <a:rPr lang="ru-RU" dirty="0"/>
              <a:t>, </a:t>
            </a:r>
            <a:r>
              <a:rPr lang="ru-RU" dirty="0" smtClean="0"/>
              <a:t>Белоярский районы, </a:t>
            </a:r>
            <a:r>
              <a:rPr lang="ru-RU" dirty="0" err="1" smtClean="0"/>
              <a:t>гг</a:t>
            </a:r>
            <a:r>
              <a:rPr lang="ru-RU" dirty="0" smtClean="0"/>
              <a:t> .</a:t>
            </a:r>
            <a:r>
              <a:rPr lang="ru-RU" dirty="0" err="1" smtClean="0"/>
              <a:t>Лангепас</a:t>
            </a:r>
            <a:r>
              <a:rPr lang="ru-RU" dirty="0" smtClean="0"/>
              <a:t>,  </a:t>
            </a:r>
            <a:r>
              <a:rPr lang="ru-RU" dirty="0" err="1" smtClean="0"/>
              <a:t>Югорск</a:t>
            </a:r>
            <a:r>
              <a:rPr lang="ru-RU" dirty="0" smtClean="0"/>
              <a:t>  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РИСК ПРОПУСКА СЛУЧАЕВ ПОЛИОМИЕЛИТА!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86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4981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dirty="0" smtClean="0"/>
              <a:t>Риск 2. Появление </a:t>
            </a:r>
            <a:r>
              <a:rPr lang="ru-RU" sz="2200" dirty="0" err="1" smtClean="0"/>
              <a:t>полиовирусов</a:t>
            </a:r>
            <a:r>
              <a:rPr lang="ru-RU" sz="2200" dirty="0" smtClean="0"/>
              <a:t> вакцинного происхождения. </a:t>
            </a:r>
            <a:br>
              <a:rPr lang="ru-RU" sz="2200" dirty="0" smtClean="0"/>
            </a:br>
            <a:r>
              <a:rPr lang="ru-RU" sz="2800" dirty="0" smtClean="0"/>
              <a:t>Мониторинговые </a:t>
            </a:r>
            <a:r>
              <a:rPr lang="ru-RU" sz="2800" dirty="0"/>
              <a:t>исследования на </a:t>
            </a:r>
            <a:r>
              <a:rPr lang="ru-RU" sz="2800" dirty="0" err="1"/>
              <a:t>полиовирусы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dirty="0" smtClean="0"/>
              <a:t>сточной воды до очистки (в 2023 году)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426473"/>
              </p:ext>
            </p:extLst>
          </p:nvPr>
        </p:nvGraphicFramePr>
        <p:xfrm>
          <a:off x="251522" y="1988840"/>
          <a:ext cx="8401995" cy="1632576"/>
        </p:xfrm>
        <a:graphic>
          <a:graphicData uri="http://schemas.openxmlformats.org/drawingml/2006/table">
            <a:tbl>
              <a:tblPr/>
              <a:tblGrid>
                <a:gridCol w="112504"/>
                <a:gridCol w="1141384"/>
                <a:gridCol w="309564"/>
                <a:gridCol w="318945"/>
                <a:gridCol w="262659"/>
                <a:gridCol w="309564"/>
                <a:gridCol w="318945"/>
                <a:gridCol w="178761"/>
                <a:gridCol w="393462"/>
                <a:gridCol w="318945"/>
                <a:gridCol w="262659"/>
                <a:gridCol w="309564"/>
                <a:gridCol w="318945"/>
                <a:gridCol w="262659"/>
                <a:gridCol w="309564"/>
                <a:gridCol w="318945"/>
                <a:gridCol w="262659"/>
                <a:gridCol w="309564"/>
                <a:gridCol w="318945"/>
                <a:gridCol w="262659"/>
                <a:gridCol w="309564"/>
                <a:gridCol w="318945"/>
                <a:gridCol w="262659"/>
                <a:gridCol w="309564"/>
                <a:gridCol w="325199"/>
                <a:gridCol w="275168"/>
              </a:tblGrid>
              <a:tr h="183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январь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февраль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март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апрель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май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июнь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июль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пол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Сургут </a:t>
                      </a:r>
                    </a:p>
                  </a:txBody>
                  <a:tcPr marL="5952" marR="5952" marT="5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г.Нижневартовск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Х-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Мансийск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Нефтеюганск  </a:t>
                      </a:r>
                    </a:p>
                  </a:txBody>
                  <a:tcPr marL="5952" marR="5952" marT="5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Нягань</a:t>
                      </a:r>
                    </a:p>
                  </a:txBody>
                  <a:tcPr marL="5952" marR="5952" marT="595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147141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52" marR="5952" marT="59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5952" marR="5952" marT="59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5157192"/>
            <a:ext cx="78338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Исследования сточной воды проводятся в соответствии с</a:t>
            </a:r>
          </a:p>
          <a:p>
            <a:r>
              <a:rPr lang="ru-RU" dirty="0" smtClean="0"/>
              <a:t>Программой планового мониторинга, которая утверждает точки отбора проб</a:t>
            </a:r>
          </a:p>
          <a:p>
            <a:r>
              <a:rPr lang="ru-RU" dirty="0" smtClean="0"/>
              <a:t> и кратность. Каждая точка паспортизирована.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3709363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2023 году в сточной воде обнаружено 4 находки </a:t>
            </a:r>
            <a:r>
              <a:rPr lang="ru-RU" dirty="0" err="1" smtClean="0"/>
              <a:t>полиовируса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Г. </a:t>
            </a:r>
            <a:r>
              <a:rPr lang="ru-RU" dirty="0" err="1" smtClean="0"/>
              <a:t>Нягань</a:t>
            </a:r>
            <a:r>
              <a:rPr lang="ru-RU" dirty="0" smtClean="0"/>
              <a:t> – </a:t>
            </a:r>
            <a:r>
              <a:rPr lang="en-US" dirty="0" smtClean="0"/>
              <a:t>Sabin 1</a:t>
            </a:r>
            <a:endParaRPr lang="ru-RU" dirty="0" smtClean="0"/>
          </a:p>
          <a:p>
            <a:r>
              <a:rPr lang="ru-RU" dirty="0" smtClean="0"/>
              <a:t>г. </a:t>
            </a:r>
            <a:r>
              <a:rPr lang="ru-RU" dirty="0" err="1"/>
              <a:t>Нягань</a:t>
            </a:r>
            <a:r>
              <a:rPr lang="ru-RU" dirty="0"/>
              <a:t> – </a:t>
            </a:r>
            <a:r>
              <a:rPr lang="en-US" dirty="0"/>
              <a:t>Sabin </a:t>
            </a:r>
            <a:r>
              <a:rPr lang="ru-RU" dirty="0" smtClean="0"/>
              <a:t>3</a:t>
            </a:r>
            <a:endParaRPr lang="en-US" dirty="0" smtClean="0"/>
          </a:p>
          <a:p>
            <a:r>
              <a:rPr lang="ru-RU" dirty="0" smtClean="0"/>
              <a:t>Г. Ханты-Мансийск - </a:t>
            </a:r>
            <a:r>
              <a:rPr lang="en-US" dirty="0"/>
              <a:t>Sabin </a:t>
            </a:r>
            <a:r>
              <a:rPr lang="ru-RU" dirty="0" smtClean="0"/>
              <a:t>3</a:t>
            </a:r>
          </a:p>
          <a:p>
            <a:r>
              <a:rPr lang="ru-RU" dirty="0" smtClean="0"/>
              <a:t>Нижневартовск - </a:t>
            </a:r>
            <a:r>
              <a:rPr lang="en-US" dirty="0"/>
              <a:t>Sabin </a:t>
            </a:r>
            <a:r>
              <a:rPr lang="en-US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200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1"/>
            <a:ext cx="7543800" cy="8374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2800" dirty="0"/>
              <a:t>Мониторинговые исследования на </a:t>
            </a:r>
            <a:r>
              <a:rPr lang="ru-RU" sz="2800" dirty="0" err="1" smtClean="0"/>
              <a:t>энтеро</a:t>
            </a:r>
            <a:r>
              <a:rPr lang="ru-RU" sz="2800" dirty="0" smtClean="0"/>
              <a:t> (</a:t>
            </a:r>
            <a:r>
              <a:rPr lang="ru-RU" sz="2800" dirty="0" err="1" smtClean="0"/>
              <a:t>полио</a:t>
            </a:r>
            <a:r>
              <a:rPr lang="ru-RU" sz="2800" dirty="0" smtClean="0"/>
              <a:t>) вирусы сточной воды, 2023 год (7 </a:t>
            </a:r>
            <a:r>
              <a:rPr lang="ru-RU" sz="2800" dirty="0" err="1" smtClean="0"/>
              <a:t>мес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07273601"/>
              </p:ext>
            </p:extLst>
          </p:nvPr>
        </p:nvGraphicFramePr>
        <p:xfrm>
          <a:off x="611559" y="1367210"/>
          <a:ext cx="7488832" cy="4481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906"/>
                <a:gridCol w="2302027"/>
                <a:gridCol w="1278581"/>
                <a:gridCol w="1217696"/>
                <a:gridCol w="1156811"/>
                <a:gridCol w="1156811"/>
              </a:tblGrid>
              <a:tr h="3065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№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сточная вода до очистки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Заболеваемость ЭВИ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</a:tr>
              <a:tr h="157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план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факт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ctr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</a:rPr>
                        <a:t>Берёзовский</a:t>
                      </a:r>
                      <a:r>
                        <a:rPr lang="ru-RU" sz="1400" u="none" strike="noStrike" dirty="0">
                          <a:effectLst/>
                        </a:rPr>
                        <a:t> р-он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221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</a:rPr>
                        <a:t>Нефтеюганский</a:t>
                      </a:r>
                      <a:r>
                        <a:rPr lang="ru-RU" sz="1400" u="none" strike="noStrike" dirty="0">
                          <a:effectLst/>
                        </a:rPr>
                        <a:t> р-он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Октябрьский р-он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Ханты-Манс. р-он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Сургутский р-он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Кондинский р-он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2548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</a:rPr>
                        <a:t>Нижневартовский</a:t>
                      </a:r>
                      <a:r>
                        <a:rPr lang="ru-RU" sz="1400" u="none" strike="noStrike" dirty="0">
                          <a:effectLst/>
                        </a:rPr>
                        <a:t> р-он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Урай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Мегион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633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Советский р-он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Радужный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г. Когалым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Лангепас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Покачи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г. Белоярский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г. Пыть-Ях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г. </a:t>
                      </a:r>
                      <a:r>
                        <a:rPr lang="ru-RU" sz="1400" u="none" strike="noStrike" dirty="0" err="1">
                          <a:effectLst/>
                        </a:rPr>
                        <a:t>Югорск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>
                    <a:solidFill>
                      <a:srgbClr val="FFFF00"/>
                    </a:solidFill>
                  </a:tcPr>
                </a:tc>
              </a:tr>
              <a:tr h="1571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</a:rPr>
                        <a:t> 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effectLst/>
                        </a:rPr>
                        <a:t>ХМАО-Югра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</a:rPr>
                        <a:t>92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</a:rPr>
                        <a:t>163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</a:rPr>
                        <a:t>18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80" marR="7780" marT="77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48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1"/>
            <a:ext cx="7543800" cy="765395"/>
          </a:xfrm>
        </p:spPr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zh-CN" sz="1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Обнаружение  </a:t>
            </a:r>
            <a:r>
              <a:rPr lang="ru-RU" altLang="zh-CN" sz="18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полиовирусов</a:t>
            </a:r>
            <a:r>
              <a:rPr lang="ru-RU" altLang="zh-CN" sz="1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ООС регистрируется ежегодно </a:t>
            </a:r>
            <a:br>
              <a:rPr lang="ru-RU" altLang="zh-CN" sz="1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ru-RU" altLang="zh-CN" sz="1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 количестве от 1 до 5 проб, за исключением 2019-2020 </a:t>
            </a:r>
            <a:r>
              <a:rPr lang="ru-RU" altLang="zh-CN" sz="1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годов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08726425"/>
              </p:ext>
            </p:extLst>
          </p:nvPr>
        </p:nvGraphicFramePr>
        <p:xfrm>
          <a:off x="395536" y="1700806"/>
          <a:ext cx="8280921" cy="3963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1512168"/>
                <a:gridCol w="1224136"/>
                <a:gridCol w="2232248"/>
                <a:gridCol w="1584176"/>
                <a:gridCol w="1080121"/>
              </a:tblGrid>
              <a:tr h="379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S1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S2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S3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S1+3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560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2016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(Сургут)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(Н-</a:t>
                      </a:r>
                      <a:r>
                        <a:rPr lang="ru-RU" sz="1200" u="none" strike="noStrike" dirty="0" err="1">
                          <a:effectLst/>
                        </a:rPr>
                        <a:t>вартовск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560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2017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(Нефтеюганск)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560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2018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(Нефтеюганск)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1 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(Нижневартовск)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560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2021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3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</a:rPr>
                        <a:t>Сургут)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(Сургут, </a:t>
                      </a:r>
                      <a:r>
                        <a:rPr lang="ru-RU" sz="1200" u="none" strike="noStrike" dirty="0" smtClean="0">
                          <a:effectLst/>
                        </a:rPr>
                        <a:t>Ханты-Мансийск)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442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2022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1 Нижневартовск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  <a:tr h="6064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2023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(</a:t>
                      </a:r>
                      <a:r>
                        <a:rPr lang="ru-RU" sz="1200" u="none" strike="noStrike" dirty="0">
                          <a:effectLst/>
                        </a:rPr>
                        <a:t>7 </a:t>
                      </a:r>
                      <a:r>
                        <a:rPr lang="ru-RU" sz="1200" u="none" strike="noStrike" dirty="0" err="1">
                          <a:effectLst/>
                        </a:rPr>
                        <a:t>мес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(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Нягань</a:t>
                      </a:r>
                      <a:r>
                        <a:rPr lang="ru-RU" sz="1200" u="none" strike="noStrike" dirty="0" smtClean="0">
                          <a:effectLst/>
                        </a:rPr>
                        <a:t>, Нижневартовск)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(</a:t>
                      </a:r>
                      <a:r>
                        <a:rPr lang="ru-RU" sz="1200" u="none" strike="noStrike" dirty="0" err="1">
                          <a:effectLst/>
                        </a:rPr>
                        <a:t>Нягань</a:t>
                      </a:r>
                      <a:r>
                        <a:rPr lang="ru-RU" sz="1200" u="none" strike="noStrike" dirty="0">
                          <a:effectLst/>
                        </a:rPr>
                        <a:t>, Х-</a:t>
                      </a:r>
                      <a:r>
                        <a:rPr lang="ru-RU" sz="1200" u="none" strike="noStrike" dirty="0" err="1">
                          <a:effectLst/>
                        </a:rPr>
                        <a:t>Мансийск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1" marR="7381" marT="7381" marB="0" anchor="ctr"/>
                </a:tc>
              </a:tr>
              <a:tr h="2934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81" marR="7381" marT="73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678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>Риск 3. Распространение </a:t>
            </a:r>
            <a:r>
              <a:rPr lang="ru-RU" sz="2200" dirty="0" err="1">
                <a:solidFill>
                  <a:prstClr val="black"/>
                </a:solidFill>
                <a:ea typeface="+mn-ea"/>
                <a:cs typeface="+mn-cs"/>
              </a:rPr>
              <a:t>полиовирусов</a:t>
            </a: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>, имеющих эпидемическую значимость, внутри </a:t>
            </a: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>страны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Состояние иммунизации против полиомиелита</a:t>
            </a:r>
          </a:p>
          <a:p>
            <a:endParaRPr lang="ru-RU" dirty="0" smtClean="0"/>
          </a:p>
          <a:p>
            <a:r>
              <a:rPr lang="ru-RU" dirty="0" smtClean="0"/>
              <a:t>Чувствительность </a:t>
            </a:r>
            <a:r>
              <a:rPr lang="ru-RU" dirty="0" err="1" smtClean="0"/>
              <a:t>эпиднадзора</a:t>
            </a:r>
            <a:r>
              <a:rPr lang="ru-RU" dirty="0" smtClean="0"/>
              <a:t> за ОВП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5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0"/>
            <a:ext cx="7543800" cy="11974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Показатели качества </a:t>
            </a:r>
            <a:r>
              <a:rPr lang="ru-RU" sz="3200" dirty="0" err="1" smtClean="0"/>
              <a:t>эпиднадзора</a:t>
            </a:r>
            <a:r>
              <a:rPr lang="ru-RU" sz="3200" dirty="0" smtClean="0"/>
              <a:t> за ОВП в ХМАО-Югре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34475934"/>
              </p:ext>
            </p:extLst>
          </p:nvPr>
        </p:nvGraphicFramePr>
        <p:xfrm>
          <a:off x="323528" y="1772816"/>
          <a:ext cx="8424936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3509"/>
                <a:gridCol w="3111427"/>
              </a:tblGrid>
              <a:tr h="5008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315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Расчетное количество ОВП (</a:t>
                      </a:r>
                      <a:r>
                        <a:rPr lang="ru-RU" dirty="0" err="1" smtClean="0"/>
                        <a:t>абс</a:t>
                      </a:r>
                      <a:r>
                        <a:rPr lang="ru-RU" dirty="0" smtClean="0"/>
                        <a:t>./ на 100 тыс. детей)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4/1,0</a:t>
                      </a:r>
                      <a:endParaRPr lang="ru-RU" dirty="0"/>
                    </a:p>
                  </a:txBody>
                  <a:tcPr anchor="ctr"/>
                </a:tc>
              </a:tr>
              <a:tr h="418042"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Выявлено за 2002 год  (</a:t>
                      </a:r>
                      <a:r>
                        <a:rPr lang="ru-RU" dirty="0" err="1" smtClean="0"/>
                        <a:t>абс</a:t>
                      </a:r>
                      <a:r>
                        <a:rPr lang="ru-RU" dirty="0" smtClean="0"/>
                        <a:t>./на 100 тыс. детей)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4/1,1</a:t>
                      </a:r>
                      <a:endParaRPr lang="ru-RU" dirty="0"/>
                    </a:p>
                  </a:txBody>
                  <a:tcPr anchor="ctr"/>
                </a:tc>
              </a:tr>
              <a:tr h="721552">
                <a:tc>
                  <a:txBody>
                    <a:bodyPr/>
                    <a:lstStyle/>
                    <a:p>
                      <a:r>
                        <a:rPr lang="ru-RU" dirty="0" smtClean="0"/>
                        <a:t>Окончательная классификация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G57.3</a:t>
                      </a:r>
                      <a:r>
                        <a:rPr lang="ru-RU" dirty="0" smtClean="0"/>
                        <a:t>    </a:t>
                      </a:r>
                      <a:r>
                        <a:rPr lang="en-US" dirty="0" smtClean="0"/>
                        <a:t>G57.8</a:t>
                      </a:r>
                      <a:r>
                        <a:rPr lang="ru-RU" dirty="0" smtClean="0"/>
                        <a:t>  </a:t>
                      </a:r>
                      <a:r>
                        <a:rPr lang="en-US" dirty="0" smtClean="0"/>
                        <a:t>G61.0</a:t>
                      </a:r>
                    </a:p>
                    <a:p>
                      <a:pPr algn="ctr"/>
                      <a:r>
                        <a:rPr lang="en-US" dirty="0" smtClean="0"/>
                        <a:t>G61.9</a:t>
                      </a:r>
                      <a:endParaRPr lang="ru-RU" dirty="0"/>
                    </a:p>
                  </a:txBody>
                  <a:tcPr anchor="ctr"/>
                </a:tc>
              </a:tr>
              <a:tr h="82463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своевременности выявления</a:t>
                      </a:r>
                      <a:r>
                        <a:rPr lang="ru-RU" baseline="0" dirty="0" smtClean="0"/>
                        <a:t> ОВП в первые 7 дней от начала паралича (80%)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60%!!!!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Впервые в РФ не достигнут регламентируемый показатель 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</a:rPr>
                        <a:t> (79%)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21552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Подлежало обследованию контактных/обследовано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5/5</a:t>
                      </a:r>
                      <a:endParaRPr lang="ru-RU" dirty="0"/>
                    </a:p>
                  </a:txBody>
                  <a:tcPr anchor="ctr"/>
                </a:tc>
              </a:tr>
              <a:tr h="721552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контактных детей до 5 лет /</a:t>
                      </a:r>
                    </a:p>
                    <a:p>
                      <a:r>
                        <a:rPr lang="ru-RU" dirty="0" smtClean="0"/>
                        <a:t>из них иммунизировано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1/1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4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1"/>
            <a:ext cx="7543800" cy="11974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dirty="0"/>
              <a:t>Сведения о количество детей, не имеющих ни одной прививки против полиомиелита, количество детей с медицинскими отводами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15906673"/>
              </p:ext>
            </p:extLst>
          </p:nvPr>
        </p:nvGraphicFramePr>
        <p:xfrm>
          <a:off x="539552" y="1628800"/>
          <a:ext cx="7898583" cy="325885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10062"/>
                <a:gridCol w="700937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  <a:gridCol w="515632"/>
              </a:tblGrid>
              <a:tr h="2880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Количество детей, не имеющих ни одной прививки против полиомиелита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Причины отсутствия прививок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33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Медицинские отводы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Отказы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8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детей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3 </a:t>
                      </a:r>
                      <a:r>
                        <a:rPr lang="ru-RU" sz="1200" u="none" strike="noStrike" dirty="0">
                          <a:effectLst/>
                        </a:rPr>
                        <a:t>мес-5л 11 мес. 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детей </a:t>
                      </a:r>
                      <a:r>
                        <a:rPr lang="ru-RU" sz="1200" u="none" strike="noStrike" dirty="0" smtClean="0">
                          <a:effectLst/>
                        </a:rPr>
                        <a:t>6 </a:t>
                      </a:r>
                      <a:r>
                        <a:rPr lang="ru-RU" sz="1200" u="none" strike="noStrike" dirty="0">
                          <a:effectLst/>
                        </a:rPr>
                        <a:t>л – 14 л 11 </a:t>
                      </a:r>
                      <a:r>
                        <a:rPr lang="ru-RU" sz="1200" u="none" strike="noStrike" dirty="0" smtClean="0">
                          <a:effectLst/>
                        </a:rPr>
                        <a:t>мес.29дн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детей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3 </a:t>
                      </a:r>
                      <a:r>
                        <a:rPr lang="ru-RU" sz="1200" u="none" strike="noStrike" dirty="0">
                          <a:effectLst/>
                        </a:rPr>
                        <a:t>мес-5л 11 мес. 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детей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 </a:t>
                      </a:r>
                      <a:r>
                        <a:rPr lang="ru-RU" sz="1200" u="none" strike="noStrike" dirty="0">
                          <a:effectLst/>
                        </a:rPr>
                        <a:t>л – 14 л 11 мес.29дн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детей 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3 </a:t>
                      </a:r>
                      <a:r>
                        <a:rPr lang="ru-RU" sz="1200" u="none" strike="noStrike" dirty="0">
                          <a:effectLst/>
                        </a:rPr>
                        <a:t>мес-5л 11 мес. 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</a:t>
                      </a:r>
                      <a:r>
                        <a:rPr lang="ru-RU" sz="1200" u="none" strike="noStrike" dirty="0" err="1">
                          <a:effectLst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</a:rPr>
                        <a:t>. </a:t>
                      </a:r>
                      <a:r>
                        <a:rPr lang="ru-RU" sz="1200" u="none" strike="noStrike" dirty="0" smtClean="0">
                          <a:effectLst/>
                        </a:rPr>
                        <a:t>детей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</a:rPr>
                        <a:t>6 л – 14 л 11 мес.29дн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3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Времен</a:t>
                      </a:r>
                    </a:p>
                    <a:p>
                      <a:pPr algn="ctr" fontAlgn="ctr"/>
                      <a:r>
                        <a:rPr lang="ru-RU" sz="1000" u="none" strike="noStrike" dirty="0" err="1" smtClean="0">
                          <a:effectLst/>
                        </a:rPr>
                        <a:t>ные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effectLst/>
                        </a:rPr>
                        <a:t>Длитель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ные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Времен</a:t>
                      </a:r>
                    </a:p>
                    <a:p>
                      <a:pPr algn="ctr" fontAlgn="ctr"/>
                      <a:r>
                        <a:rPr lang="ru-RU" sz="1000" u="none" strike="noStrike" dirty="0" err="1" smtClean="0">
                          <a:effectLst/>
                        </a:rPr>
                        <a:t>ные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длительные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негатив инф </a:t>
                      </a:r>
                      <a:r>
                        <a:rPr lang="ru-RU" sz="1000" u="none" strike="noStrike" dirty="0">
                          <a:effectLst/>
                        </a:rPr>
                        <a:t>в СМИ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боязнь  ПВО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религиозные убеждения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негатив инф в </a:t>
                      </a:r>
                      <a:r>
                        <a:rPr lang="ru-RU" sz="1000" u="none" strike="noStrike" dirty="0">
                          <a:effectLst/>
                        </a:rPr>
                        <a:t>СМИ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боязнь  ПВО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религиозные убеждения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60" marR="8060" marT="8060" marB="0" anchor="ctr"/>
                </a:tc>
              </a:tr>
              <a:tr h="6115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3030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1310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</a:tr>
              <a:tr h="6115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69,8%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30,2%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18,3%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21,5%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3,4%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8,8%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0" marR="8060" marT="806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30120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 достигнуты своевременные охваты по итогами 2022 года: </a:t>
            </a:r>
          </a:p>
          <a:p>
            <a:r>
              <a:rPr lang="en-US" dirty="0" smtClean="0"/>
              <a:t>V </a:t>
            </a:r>
            <a:r>
              <a:rPr lang="ru-RU" dirty="0" smtClean="0"/>
              <a:t>-  Октябрьский район, </a:t>
            </a:r>
            <a:r>
              <a:rPr lang="ru-RU" dirty="0" err="1" smtClean="0"/>
              <a:t>Мегион</a:t>
            </a:r>
            <a:endParaRPr lang="ru-RU" dirty="0" smtClean="0"/>
          </a:p>
          <a:p>
            <a:r>
              <a:rPr lang="en-US" dirty="0" smtClean="0"/>
              <a:t>RV –</a:t>
            </a:r>
            <a:r>
              <a:rPr lang="ru-RU" dirty="0" smtClean="0"/>
              <a:t> Октябрьский, Ханты-Мансийский, </a:t>
            </a:r>
            <a:r>
              <a:rPr lang="ru-RU" dirty="0" err="1" smtClean="0"/>
              <a:t>Сургутский</a:t>
            </a:r>
            <a:r>
              <a:rPr lang="ru-RU" dirty="0" smtClean="0"/>
              <a:t>, </a:t>
            </a:r>
            <a:r>
              <a:rPr lang="ru-RU" dirty="0" err="1" smtClean="0"/>
              <a:t>Нижневартовский</a:t>
            </a:r>
            <a:r>
              <a:rPr lang="ru-RU" dirty="0"/>
              <a:t> </a:t>
            </a:r>
            <a:r>
              <a:rPr lang="ru-RU" dirty="0" smtClean="0"/>
              <a:t> районы, 	</a:t>
            </a:r>
            <a:r>
              <a:rPr lang="ru-RU" dirty="0" err="1" smtClean="0"/>
              <a:t>Мегион</a:t>
            </a:r>
            <a:r>
              <a:rPr lang="ru-RU" dirty="0" smtClean="0"/>
              <a:t>, Радужный,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79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04056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400" b="1" dirty="0" smtClean="0">
                <a:solidFill>
                  <a:srgbClr val="C00000"/>
                </a:solidFill>
              </a:rPr>
              <a:t>Нормативная база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9"/>
            <a:ext cx="8534050" cy="5112567"/>
          </a:xfrm>
        </p:spPr>
        <p:txBody>
          <a:bodyPr>
            <a:normAutofit lnSpcReduction="10000"/>
          </a:bodyPr>
          <a:lstStyle/>
          <a:p>
            <a:pPr eaLnBrk="1" hangingPunct="1"/>
            <a:endParaRPr lang="ru-RU" altLang="ru-RU" sz="1800" dirty="0" smtClean="0"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ru-RU" altLang="ru-RU" sz="1800" dirty="0" smtClean="0">
                <a:latin typeface="+mj-lt"/>
                <a:ea typeface="+mj-ea"/>
                <a:cs typeface="+mj-cs"/>
              </a:rPr>
              <a:t>СанПиН 3.3686-21 «Санитарно-эпидемиологические требования по профилактике инфекционных болезней» </a:t>
            </a:r>
          </a:p>
          <a:p>
            <a:pPr eaLnBrk="1" hangingPunct="1"/>
            <a:r>
              <a:rPr lang="ru-RU" altLang="ru-RU" sz="1800" dirty="0" smtClean="0"/>
              <a:t>Национальный </a:t>
            </a:r>
            <a:r>
              <a:rPr lang="ru-RU" altLang="ru-RU" sz="1800" dirty="0"/>
              <a:t>План действий по поддержанию свободного от полиомиелита статуса Российской Федерации на </a:t>
            </a:r>
            <a:r>
              <a:rPr lang="ru-RU" altLang="ru-RU" sz="1800" dirty="0" smtClean="0"/>
              <a:t>2022-2024 </a:t>
            </a:r>
            <a:r>
              <a:rPr lang="ru-RU" altLang="ru-RU" sz="1800" dirty="0"/>
              <a:t>годы</a:t>
            </a:r>
          </a:p>
          <a:p>
            <a:pPr eaLnBrk="1" hangingPunct="1"/>
            <a:r>
              <a:rPr lang="ru-RU" sz="1800" dirty="0" smtClean="0"/>
              <a:t>Программа </a:t>
            </a:r>
            <a:r>
              <a:rPr lang="ru-RU" sz="1800" dirty="0"/>
              <a:t>«Эпидемиологический надзор и профилактика энтеровирусной (</a:t>
            </a:r>
            <a:r>
              <a:rPr lang="ru-RU" sz="1800" dirty="0" err="1"/>
              <a:t>неполио</a:t>
            </a:r>
            <a:r>
              <a:rPr lang="ru-RU" sz="1800" dirty="0"/>
              <a:t>) инфекции на </a:t>
            </a:r>
            <a:r>
              <a:rPr lang="ru-RU" sz="1800" dirty="0" smtClean="0"/>
              <a:t>2023-2027 гг.»</a:t>
            </a:r>
            <a:endParaRPr lang="ru-RU" sz="1800" dirty="0"/>
          </a:p>
          <a:p>
            <a:pPr eaLnBrk="1" hangingPunct="1"/>
            <a:r>
              <a:rPr lang="ru-RU" altLang="ru-RU" sz="1800" dirty="0" smtClean="0">
                <a:latin typeface="+mj-lt"/>
                <a:ea typeface="+mj-ea"/>
                <a:cs typeface="+mj-cs"/>
              </a:rPr>
              <a:t>Национальный календарь профилактических прививок - приказ МЗ РФ от 06.12.2021 №1122н, вступил в силу с 01.01.2022.</a:t>
            </a:r>
          </a:p>
          <a:p>
            <a:pPr marL="0" indent="0" eaLnBrk="1" hangingPunct="1">
              <a:buNone/>
            </a:pPr>
            <a:endParaRPr lang="ru-RU" altLang="ru-RU" sz="1800" dirty="0" smtClean="0">
              <a:latin typeface="+mj-lt"/>
              <a:ea typeface="+mj-ea"/>
              <a:cs typeface="+mj-cs"/>
            </a:endParaRPr>
          </a:p>
          <a:p>
            <a:pPr marL="0" indent="457200" eaLnBrk="1" hangingPunct="1">
              <a:spcBef>
                <a:spcPts val="0"/>
              </a:spcBef>
              <a:buNone/>
            </a:pPr>
            <a:r>
              <a:rPr lang="ru-RU" altLang="ru-RU" sz="1600" dirty="0" smtClean="0">
                <a:latin typeface="+mj-lt"/>
                <a:ea typeface="+mj-ea"/>
                <a:cs typeface="+mj-cs"/>
              </a:rPr>
              <a:t>МУ </a:t>
            </a:r>
            <a:r>
              <a:rPr lang="ru-RU" altLang="ru-RU" sz="1600" dirty="0">
                <a:latin typeface="+mj-lt"/>
                <a:ea typeface="+mj-ea"/>
                <a:cs typeface="+mj-cs"/>
              </a:rPr>
              <a:t>«Эпидемиологический надзор за полиомиелитом и острыми вялыми параличами в </a:t>
            </a:r>
            <a:r>
              <a:rPr lang="ru-RU" altLang="ru-RU" sz="1600" dirty="0" err="1">
                <a:latin typeface="+mj-lt"/>
                <a:ea typeface="+mj-ea"/>
                <a:cs typeface="+mj-cs"/>
              </a:rPr>
              <a:t>постсертификационный</a:t>
            </a:r>
            <a:r>
              <a:rPr lang="ru-RU" altLang="ru-RU" sz="1600" dirty="0">
                <a:latin typeface="+mj-lt"/>
                <a:ea typeface="+mj-ea"/>
                <a:cs typeface="+mj-cs"/>
              </a:rPr>
              <a:t> период» (МУ 3.1.1.2360-08</a:t>
            </a:r>
            <a:r>
              <a:rPr lang="ru-RU" altLang="ru-RU" sz="1600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0" indent="457200" eaLnBrk="1" hangingPunct="1">
              <a:spcBef>
                <a:spcPts val="0"/>
              </a:spcBef>
              <a:buNone/>
            </a:pPr>
            <a:endParaRPr lang="ru-RU" altLang="ru-RU" sz="1600" dirty="0">
              <a:latin typeface="+mj-lt"/>
              <a:ea typeface="+mj-ea"/>
              <a:cs typeface="+mj-cs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+mj-lt"/>
                <a:ea typeface="+mj-ea"/>
                <a:cs typeface="+mj-cs"/>
              </a:rPr>
              <a:t>МУ Организация и проведение вирусологических исследований материала от больных полиомиелитом, с подозрением на это заболевание, с синдромом острого вялого паралича (ОВП) (МУ 4.2.2410-08</a:t>
            </a:r>
            <a:r>
              <a:rPr lang="ru-RU" altLang="ru-RU" sz="1600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0" indent="457200">
              <a:spcBef>
                <a:spcPts val="0"/>
              </a:spcBef>
              <a:buNone/>
              <a:defRPr/>
            </a:pPr>
            <a:endParaRPr lang="ru-RU" altLang="ru-RU" sz="1600" dirty="0">
              <a:latin typeface="+mj-lt"/>
              <a:ea typeface="+mj-ea"/>
              <a:cs typeface="+mj-cs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+mj-lt"/>
                <a:ea typeface="+mj-ea"/>
                <a:cs typeface="+mj-cs"/>
              </a:rPr>
              <a:t>МУ Организация и проведение вирусологических исследований на полиомиелит, другие (</a:t>
            </a:r>
            <a:r>
              <a:rPr lang="ru-RU" altLang="ru-RU" sz="1600" dirty="0" err="1">
                <a:latin typeface="+mj-lt"/>
                <a:ea typeface="+mj-ea"/>
                <a:cs typeface="+mj-cs"/>
              </a:rPr>
              <a:t>неполио</a:t>
            </a:r>
            <a:r>
              <a:rPr lang="ru-RU" altLang="ru-RU" sz="1600" dirty="0">
                <a:latin typeface="+mj-lt"/>
                <a:ea typeface="+mj-ea"/>
                <a:cs typeface="+mj-cs"/>
              </a:rPr>
              <a:t>) </a:t>
            </a:r>
            <a:r>
              <a:rPr lang="ru-RU" altLang="ru-RU" sz="1600" dirty="0" err="1">
                <a:latin typeface="+mj-lt"/>
                <a:ea typeface="+mj-ea"/>
                <a:cs typeface="+mj-cs"/>
              </a:rPr>
              <a:t>энтеровирусы</a:t>
            </a:r>
            <a:r>
              <a:rPr lang="ru-RU" altLang="ru-RU" sz="1600" dirty="0">
                <a:latin typeface="+mj-lt"/>
                <a:ea typeface="+mj-ea"/>
                <a:cs typeface="+mj-cs"/>
              </a:rPr>
              <a:t> материала из объектов окружающей среды (МУ 3.1.1.2357-08)</a:t>
            </a:r>
          </a:p>
        </p:txBody>
      </p:sp>
    </p:spTree>
    <p:extLst>
      <p:ext uri="{BB962C8B-B14F-4D97-AF65-F5344CB8AC3E}">
        <p14:creationId xmlns:p14="http://schemas.microsoft.com/office/powerpoint/2010/main" val="390567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Глобальная ситуация по полиомиелиту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dirty="0" smtClean="0"/>
              <a:t>ВОЗ сертифицировала глобальную ликвидацию  2-го и 3-го типов диких </a:t>
            </a:r>
            <a:r>
              <a:rPr lang="ru-RU" dirty="0" err="1" smtClean="0"/>
              <a:t>полиовирусов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5 из 6 регионов ВОЗ – свободны от полиомиелита.</a:t>
            </a:r>
          </a:p>
          <a:p>
            <a:r>
              <a:rPr lang="ru-RU" dirty="0" smtClean="0"/>
              <a:t>В эндемичных странах (Афганистан и Пакистан) продолжает циркулировать дикий </a:t>
            </a:r>
            <a:r>
              <a:rPr lang="ru-RU" dirty="0" err="1" smtClean="0"/>
              <a:t>полиовирус</a:t>
            </a:r>
            <a:r>
              <a:rPr lang="ru-RU" dirty="0" smtClean="0"/>
              <a:t> 1 типа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59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dirty="0"/>
              <a:t>Российская Федерация – страна свободная от полиомиелита, но мир еще </a:t>
            </a:r>
            <a:r>
              <a:rPr lang="ru-RU" sz="1600" b="1" dirty="0" smtClean="0"/>
              <a:t>нет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4563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2600" b="1" dirty="0"/>
              <a:t>Р</a:t>
            </a:r>
            <a:r>
              <a:rPr lang="ru-RU" sz="2600" b="1" dirty="0" smtClean="0"/>
              <a:t>иски </a:t>
            </a:r>
            <a:r>
              <a:rPr lang="ru-RU" sz="2600" b="1" dirty="0"/>
              <a:t>для свободных стран</a:t>
            </a:r>
            <a:endParaRPr lang="ru-RU" sz="2600" b="1" dirty="0" smtClean="0"/>
          </a:p>
          <a:p>
            <a:pPr marL="0">
              <a:spcBef>
                <a:spcPts val="600"/>
              </a:spcBef>
            </a:pPr>
            <a:r>
              <a:rPr lang="ru-RU" sz="2400" dirty="0" smtClean="0"/>
              <a:t>Завоз </a:t>
            </a:r>
            <a:r>
              <a:rPr lang="ru-RU" sz="2400" dirty="0" smtClean="0"/>
              <a:t>и распространение дикого </a:t>
            </a:r>
            <a:r>
              <a:rPr lang="ru-RU" sz="2400" dirty="0" err="1" smtClean="0"/>
              <a:t>полиовируса</a:t>
            </a:r>
            <a:r>
              <a:rPr lang="ru-RU" sz="2400" dirty="0" smtClean="0"/>
              <a:t> типа 1 (ДПВ1)</a:t>
            </a:r>
            <a:r>
              <a:rPr lang="en-US" sz="2400" dirty="0" smtClean="0"/>
              <a:t> – </a:t>
            </a:r>
            <a:r>
              <a:rPr lang="ru-RU" sz="2400" b="1" dirty="0" smtClean="0">
                <a:solidFill>
                  <a:srgbClr val="C00000"/>
                </a:solidFill>
              </a:rPr>
              <a:t>Афганистан, Пакистан </a:t>
            </a:r>
            <a:r>
              <a:rPr lang="ru-RU" sz="2400" b="1" dirty="0" smtClean="0"/>
              <a:t>-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эндемичные,  </a:t>
            </a:r>
            <a:r>
              <a:rPr lang="ru-RU" sz="2400" b="1" dirty="0" smtClean="0">
                <a:solidFill>
                  <a:srgbClr val="C00000"/>
                </a:solidFill>
              </a:rPr>
              <a:t>Малави и Мозамбик </a:t>
            </a:r>
            <a:r>
              <a:rPr lang="ru-RU" sz="2400" dirty="0" smtClean="0"/>
              <a:t>– завозы.</a:t>
            </a:r>
          </a:p>
          <a:p>
            <a:pPr marL="0">
              <a:spcBef>
                <a:spcPts val="600"/>
              </a:spcBef>
            </a:pPr>
            <a:r>
              <a:rPr lang="ru-RU" sz="2400" dirty="0" smtClean="0"/>
              <a:t>Формирование </a:t>
            </a:r>
            <a:r>
              <a:rPr lang="ru-RU" sz="2400" dirty="0" err="1" smtClean="0"/>
              <a:t>полиовирусов</a:t>
            </a:r>
            <a:r>
              <a:rPr lang="ru-RU" sz="2400" dirty="0" smtClean="0"/>
              <a:t> вакцинного происхождения (ПВВП) при снижении охвата прививками против </a:t>
            </a:r>
            <a:r>
              <a:rPr lang="ru-RU" sz="2400" dirty="0" smtClean="0"/>
              <a:t>полиомиелита </a:t>
            </a:r>
            <a:r>
              <a:rPr lang="ru-RU" sz="2400" dirty="0" smtClean="0"/>
              <a:t>(неблагополучны 38 стран 5 регионов ВОЗ).</a:t>
            </a:r>
          </a:p>
          <a:p>
            <a:pPr marL="0">
              <a:spcBef>
                <a:spcPts val="600"/>
              </a:spcBef>
            </a:pPr>
            <a:r>
              <a:rPr lang="ru-RU" sz="2400" dirty="0" smtClean="0"/>
              <a:t>Возникновение случаев </a:t>
            </a:r>
            <a:r>
              <a:rPr lang="ru-RU" sz="2400" dirty="0" err="1" smtClean="0"/>
              <a:t>вакцинассоциированного</a:t>
            </a:r>
            <a:r>
              <a:rPr lang="ru-RU" sz="2400" dirty="0" smtClean="0"/>
              <a:t> паралитического полиомиелита (ВАПП) при несоблюдении требований по его профилактике.</a:t>
            </a:r>
          </a:p>
          <a:p>
            <a:pPr marL="0">
              <a:spcBef>
                <a:spcPts val="600"/>
              </a:spcBef>
            </a:pPr>
            <a:r>
              <a:rPr lang="ru-RU" sz="2400" dirty="0" smtClean="0"/>
              <a:t>Выход </a:t>
            </a:r>
            <a:r>
              <a:rPr lang="ru-RU" sz="2400" dirty="0" err="1" smtClean="0"/>
              <a:t>полиовирусов</a:t>
            </a:r>
            <a:r>
              <a:rPr lang="ru-RU" sz="2400" dirty="0" smtClean="0"/>
              <a:t> из производств </a:t>
            </a:r>
            <a:r>
              <a:rPr lang="ru-RU" sz="2400" dirty="0" err="1" smtClean="0"/>
              <a:t>полиовирусных</a:t>
            </a:r>
            <a:r>
              <a:rPr lang="ru-RU" sz="2400" dirty="0" smtClean="0"/>
              <a:t> вакцин  из лабораторий работающих с </a:t>
            </a:r>
            <a:r>
              <a:rPr lang="ru-RU" sz="2400" dirty="0" err="1" smtClean="0"/>
              <a:t>полиовирусами</a:t>
            </a:r>
            <a:r>
              <a:rPr lang="ru-RU" sz="2400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85920"/>
              </p:ext>
            </p:extLst>
          </p:nvPr>
        </p:nvGraphicFramePr>
        <p:xfrm>
          <a:off x="467544" y="4509120"/>
          <a:ext cx="813690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53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Завозы ПВВП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15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Таджикистан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вспышка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Украина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КНР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Страны Африканского региона ВОЗ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Израиль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Великобритания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США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Страны Африканского региона ВОЗ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38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/>
              <a:t>Система мероприятий по поддержанию свободного от полиомиелита статуса Российской </a:t>
            </a:r>
            <a:r>
              <a:rPr lang="ru-RU" sz="2400" b="1" dirty="0" smtClean="0"/>
              <a:t>Федерации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 lvl="0"/>
            <a:r>
              <a:rPr lang="ru-RU" dirty="0"/>
              <a:t>Лабораторное обеспечение и </a:t>
            </a:r>
            <a:r>
              <a:rPr lang="ru-RU" dirty="0" err="1"/>
              <a:t>контейнмент</a:t>
            </a:r>
            <a:r>
              <a:rPr lang="ru-RU" dirty="0"/>
              <a:t> </a:t>
            </a:r>
            <a:r>
              <a:rPr lang="ru-RU" dirty="0" err="1"/>
              <a:t>полиовирусов</a:t>
            </a:r>
            <a:endParaRPr lang="ru-RU" dirty="0"/>
          </a:p>
          <a:p>
            <a:pPr lvl="0"/>
            <a:r>
              <a:rPr lang="ru-RU" dirty="0"/>
              <a:t>Эпидемиологический надзор </a:t>
            </a:r>
            <a:r>
              <a:rPr lang="ru-RU" dirty="0" smtClean="0"/>
              <a:t>за </a:t>
            </a:r>
            <a:r>
              <a:rPr lang="ru-RU" dirty="0"/>
              <a:t>ЭВИ</a:t>
            </a:r>
          </a:p>
          <a:p>
            <a:pPr lvl="0"/>
            <a:r>
              <a:rPr lang="ru-RU" dirty="0"/>
              <a:t>Мониторинговые исследования на </a:t>
            </a:r>
            <a:r>
              <a:rPr lang="ru-RU" dirty="0" err="1" smtClean="0"/>
              <a:t>полиовирусы</a:t>
            </a:r>
            <a:r>
              <a:rPr lang="ru-RU" dirty="0" smtClean="0"/>
              <a:t> </a:t>
            </a:r>
            <a:r>
              <a:rPr lang="ru-RU" dirty="0"/>
              <a:t>проб сточной </a:t>
            </a:r>
            <a:r>
              <a:rPr lang="ru-RU" dirty="0" smtClean="0"/>
              <a:t>воды </a:t>
            </a:r>
          </a:p>
          <a:p>
            <a:pPr lvl="0"/>
            <a:r>
              <a:rPr lang="ru-RU" dirty="0" smtClean="0"/>
              <a:t>Работа </a:t>
            </a:r>
            <a:r>
              <a:rPr lang="ru-RU" dirty="0"/>
              <a:t>с </a:t>
            </a:r>
            <a:r>
              <a:rPr lang="ru-RU" dirty="0" smtClean="0"/>
              <a:t>детьми </a:t>
            </a:r>
            <a:r>
              <a:rPr lang="ru-RU" dirty="0"/>
              <a:t>из «групп риска</a:t>
            </a:r>
            <a:r>
              <a:rPr lang="ru-RU" dirty="0" smtClean="0"/>
              <a:t>»</a:t>
            </a:r>
          </a:p>
          <a:p>
            <a:pPr lvl="0"/>
            <a:r>
              <a:rPr lang="ru-RU" dirty="0" smtClean="0"/>
              <a:t>Эпидемиологический </a:t>
            </a:r>
            <a:r>
              <a:rPr lang="ru-RU" dirty="0"/>
              <a:t>надзор </a:t>
            </a:r>
            <a:r>
              <a:rPr lang="ru-RU" dirty="0" smtClean="0"/>
              <a:t>за острыми вялыми параличами (ОВП)</a:t>
            </a:r>
          </a:p>
          <a:p>
            <a:pPr lvl="0"/>
            <a:r>
              <a:rPr lang="ru-RU" sz="3900" b="1" dirty="0" smtClean="0"/>
              <a:t>Иммунизация </a:t>
            </a:r>
            <a:endParaRPr lang="ru-RU" sz="39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677717"/>
            <a:ext cx="647933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Цель- предотвратить реализацию рисков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692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92211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err="1" smtClean="0"/>
              <a:t>Полиовирусы</a:t>
            </a:r>
            <a:r>
              <a:rPr lang="ru-RU" sz="2800" b="1" dirty="0" smtClean="0"/>
              <a:t> вакцинного происхождения (ПВВП)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Вирусы –дериваты, в значительной степени </a:t>
            </a:r>
            <a:r>
              <a:rPr lang="ru-RU" dirty="0" err="1" smtClean="0"/>
              <a:t>дивергировали</a:t>
            </a:r>
            <a:r>
              <a:rPr lang="ru-RU" dirty="0" smtClean="0"/>
              <a:t> от прародителей (</a:t>
            </a:r>
            <a:r>
              <a:rPr lang="ru-RU" dirty="0" err="1"/>
              <a:t>а</a:t>
            </a:r>
            <a:r>
              <a:rPr lang="ru-RU" dirty="0" err="1" smtClean="0"/>
              <a:t>ттенуированных</a:t>
            </a:r>
            <a:r>
              <a:rPr lang="ru-RU" dirty="0" smtClean="0"/>
              <a:t> вакцинных штаммов </a:t>
            </a:r>
            <a:r>
              <a:rPr lang="ru-RU" dirty="0" err="1" smtClean="0"/>
              <a:t>Сэбина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накопили мутации в результате репликации в </a:t>
            </a:r>
            <a:r>
              <a:rPr lang="ru-RU" dirty="0" err="1" smtClean="0"/>
              <a:t>неиммунном</a:t>
            </a:r>
            <a:r>
              <a:rPr lang="ru-RU" dirty="0" smtClean="0"/>
              <a:t> к </a:t>
            </a:r>
            <a:r>
              <a:rPr lang="ru-RU" dirty="0" err="1" smtClean="0"/>
              <a:t>полиовирусу</a:t>
            </a:r>
            <a:r>
              <a:rPr lang="ru-RU" dirty="0" smtClean="0"/>
              <a:t> организме, </a:t>
            </a:r>
          </a:p>
          <a:p>
            <a:r>
              <a:rPr lang="ru-RU" dirty="0"/>
              <a:t>о</a:t>
            </a:r>
            <a:r>
              <a:rPr lang="ru-RU" dirty="0" smtClean="0"/>
              <a:t>бладают </a:t>
            </a:r>
            <a:r>
              <a:rPr lang="ru-RU" dirty="0" err="1" smtClean="0"/>
              <a:t>нейровирулентностью</a:t>
            </a:r>
            <a:r>
              <a:rPr lang="ru-RU" dirty="0" smtClean="0"/>
              <a:t> и способны к длительной трансмиссии, </a:t>
            </a:r>
          </a:p>
          <a:p>
            <a:r>
              <a:rPr lang="ru-RU" dirty="0"/>
              <a:t>м</a:t>
            </a:r>
            <a:r>
              <a:rPr lang="ru-RU" dirty="0" smtClean="0"/>
              <a:t>огут вызывать вспышки полиомиелита.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52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25203" y="207390"/>
            <a:ext cx="6375797" cy="93325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 smtClean="0">
                <a:solidFill>
                  <a:schemeClr val="tx1"/>
                </a:solidFill>
              </a:rPr>
              <a:t/>
            </a:r>
            <a:br>
              <a:rPr lang="ru-RU" altLang="ru-RU" sz="2585" b="1" dirty="0" smtClean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 smtClean="0">
                <a:solidFill>
                  <a:schemeClr val="tx1"/>
                </a:solidFill>
              </a:rPr>
              <a:t/>
            </a:r>
            <a:br>
              <a:rPr lang="ru-RU" altLang="ru-RU" sz="2585" b="1" dirty="0" smtClean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585" b="1" dirty="0" smtClean="0">
                <a:solidFill>
                  <a:schemeClr val="tx1"/>
                </a:solidFill>
              </a:rPr>
              <a:t/>
            </a:r>
            <a:br>
              <a:rPr lang="ru-RU" altLang="ru-RU" sz="2585" b="1" dirty="0" smtClean="0">
                <a:solidFill>
                  <a:schemeClr val="tx1"/>
                </a:solidFill>
              </a:rPr>
            </a:br>
            <a:r>
              <a:rPr lang="ru-RU" altLang="ru-RU" sz="2585" b="1" dirty="0">
                <a:solidFill>
                  <a:schemeClr val="tx1"/>
                </a:solidFill>
              </a:rPr>
              <a:t/>
            </a:r>
            <a:br>
              <a:rPr lang="ru-RU" altLang="ru-RU" sz="2585" b="1" dirty="0">
                <a:solidFill>
                  <a:schemeClr val="tx1"/>
                </a:solidFill>
              </a:rPr>
            </a:br>
            <a:r>
              <a:rPr lang="ru-RU" altLang="ru-RU" sz="2900" b="1" dirty="0" smtClean="0"/>
              <a:t>Мероприятия </a:t>
            </a:r>
            <a:r>
              <a:rPr lang="ru-RU" altLang="ru-RU" sz="2900" b="1" dirty="0"/>
              <a:t>по </a:t>
            </a:r>
            <a:r>
              <a:rPr lang="ru-RU" altLang="ru-RU" sz="2900" b="1" dirty="0" smtClean="0"/>
              <a:t>вирусологическому обследованию здоровых детей</a:t>
            </a:r>
            <a:r>
              <a:rPr lang="ru-RU" altLang="ru-RU" sz="2900" b="1" dirty="0"/>
              <a:t/>
            </a:r>
            <a:br>
              <a:rPr lang="ru-RU" altLang="ru-RU" sz="2900" b="1" dirty="0"/>
            </a:br>
            <a:r>
              <a:rPr lang="ru-RU" altLang="ru-RU" sz="2900" b="1" dirty="0"/>
              <a:t> </a:t>
            </a:r>
          </a:p>
        </p:txBody>
      </p:sp>
      <p:graphicFrame>
        <p:nvGraphicFramePr>
          <p:cNvPr id="251999" name="Group 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717365"/>
              </p:ext>
            </p:extLst>
          </p:nvPr>
        </p:nvGraphicFramePr>
        <p:xfrm>
          <a:off x="312397" y="1412776"/>
          <a:ext cx="8374403" cy="4895892"/>
        </p:xfrm>
        <a:graphic>
          <a:graphicData uri="http://schemas.openxmlformats.org/drawingml/2006/table">
            <a:tbl>
              <a:tblPr/>
              <a:tblGrid>
                <a:gridCol w="1901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63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6345">
                  <a:extLst>
                    <a:ext uri="{9D8B030D-6E8A-4147-A177-3AD203B41FA5}">
                      <a16:colId xmlns:a16="http://schemas.microsoft.com/office/drawing/2014/main" xmlns="" val="2038941099"/>
                    </a:ext>
                  </a:extLst>
                </a:gridCol>
                <a:gridCol w="1544395">
                  <a:extLst>
                    <a:ext uri="{9D8B030D-6E8A-4147-A177-3AD203B41FA5}">
                      <a16:colId xmlns:a16="http://schemas.microsoft.com/office/drawing/2014/main" xmlns="" val="217039840"/>
                    </a:ext>
                  </a:extLst>
                </a:gridCol>
                <a:gridCol w="1174595">
                  <a:extLst>
                    <a:ext uri="{9D8B030D-6E8A-4147-A177-3AD203B41FA5}">
                      <a16:colId xmlns:a16="http://schemas.microsoft.com/office/drawing/2014/main" xmlns="" val="2837829893"/>
                    </a:ext>
                  </a:extLst>
                </a:gridCol>
                <a:gridCol w="2361243">
                  <a:extLst>
                    <a:ext uri="{9D8B030D-6E8A-4147-A177-3AD203B41FA5}">
                      <a16:colId xmlns:a16="http://schemas.microsoft.com/office/drawing/2014/main" xmlns="" val="1600203313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ХМАО-Югра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ru-RU" sz="1200" dirty="0" smtClean="0"/>
                        <a:t>2021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ru-RU" sz="1200" dirty="0" smtClean="0"/>
                        <a:t>2022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Изолировано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полиовирусов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29" marR="91429" marT="44536" marB="445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1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lang="ru-RU" sz="1200" dirty="0" smtClean="0"/>
                    </a:p>
                  </a:txBody>
                  <a:tcPr marL="68572" marR="68572" marT="44536" marB="445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lang="ru-RU" sz="1200" dirty="0" smtClean="0"/>
                    </a:p>
                  </a:txBody>
                  <a:tcPr marL="68572" marR="68572" marT="44536" marB="445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год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абс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. число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тип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6503260"/>
                  </a:ext>
                </a:extLst>
              </a:tr>
              <a:tr h="385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всего: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389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2367326"/>
                  </a:ext>
                </a:extLst>
              </a:tr>
              <a:tr h="677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Пакистан, Афганистан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7857664"/>
                  </a:ext>
                </a:extLst>
              </a:tr>
              <a:tr h="5826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Таджикистан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743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S1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-5;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S3-8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S2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 (Нефтеюганск, </a:t>
                      </a:r>
                      <a:r>
                        <a:rPr lang="ru-RU" sz="1800" b="1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Нягань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S3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843013"/>
                  </a:ext>
                </a:extLst>
              </a:tr>
              <a:tr h="385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Украина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S1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S3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4064307"/>
                  </a:ext>
                </a:extLst>
              </a:tr>
              <a:tr h="968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Здоровые дети дома ребенка (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Урай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2849795"/>
                  </a:ext>
                </a:extLst>
              </a:tr>
              <a:tr h="67723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Контактные в очагах</a:t>
                      </a:r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68572" marR="68572" marT="44536" marB="445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21369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60648"/>
            <a:ext cx="8219256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Выявление бессимптомных носителей </a:t>
            </a:r>
            <a:r>
              <a:rPr lang="ru-RU" sz="1600" dirty="0" err="1" smtClean="0"/>
              <a:t>полиовирусов</a:t>
            </a:r>
            <a:r>
              <a:rPr lang="ru-RU" sz="1600" dirty="0" smtClean="0"/>
              <a:t> в случае их завоза – лабораторные обследования здоровых детей из групп риска (прибывающих из неблагополучных территорий, включая республику Таджикистан, Украину,  ДНР и ЛНР, Запорожскую и Херсонскую области)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051061" y="6165304"/>
            <a:ext cx="698477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 err="1" smtClean="0"/>
              <a:t>Эпидзначимые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полиовирусы</a:t>
            </a:r>
            <a:r>
              <a:rPr lang="ru-RU" sz="2000" b="1" dirty="0" smtClean="0"/>
              <a:t> не обнаружены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73769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41"/>
            <a:ext cx="7543800" cy="112543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Отправки биоматериала на </a:t>
            </a:r>
            <a:r>
              <a:rPr lang="ru-RU" sz="2400" dirty="0" err="1" smtClean="0"/>
              <a:t>полиовирусы</a:t>
            </a:r>
            <a:r>
              <a:rPr lang="ru-RU" sz="2400" dirty="0" smtClean="0"/>
              <a:t> в 2023 году </a:t>
            </a:r>
            <a:br>
              <a:rPr lang="ru-RU" sz="2400" dirty="0" smtClean="0"/>
            </a:br>
            <a:r>
              <a:rPr lang="ru-RU" sz="2400" dirty="0" smtClean="0"/>
              <a:t>(7 </a:t>
            </a:r>
            <a:r>
              <a:rPr lang="ru-RU" sz="2400" dirty="0" err="1" smtClean="0"/>
              <a:t>мес</a:t>
            </a:r>
            <a:r>
              <a:rPr lang="ru-RU" sz="2400" dirty="0" smtClean="0"/>
              <a:t>) от детей до 6 лет, прибывших из неблагополучных стран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29038294"/>
              </p:ext>
            </p:extLst>
          </p:nvPr>
        </p:nvGraphicFramePr>
        <p:xfrm>
          <a:off x="822325" y="1556788"/>
          <a:ext cx="7543800" cy="389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379091"/>
                <a:gridCol w="3650109"/>
              </a:tblGrid>
              <a:tr h="40060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Украина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Таджикистан</a:t>
                      </a:r>
                      <a:endParaRPr lang="ru-RU" dirty="0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Сургутский</a:t>
                      </a:r>
                      <a:r>
                        <a:rPr lang="ru-RU" baseline="0" dirty="0" smtClean="0"/>
                        <a:t> район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Пыть-Ях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Сургутская</a:t>
                      </a:r>
                      <a:r>
                        <a:rPr lang="ru-RU" dirty="0" smtClean="0"/>
                        <a:t> ГП1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Нефтеюганская</a:t>
                      </a:r>
                      <a:r>
                        <a:rPr lang="ru-RU" dirty="0" smtClean="0"/>
                        <a:t> РБ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91451">
                <a:tc>
                  <a:txBody>
                    <a:bodyPr/>
                    <a:lstStyle/>
                    <a:p>
                      <a:r>
                        <a:rPr lang="ru-RU" dirty="0" smtClean="0"/>
                        <a:t>Ханты-Мансийск (ОКБ)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 </a:t>
                      </a:r>
                      <a:r>
                        <a:rPr lang="ru-RU" dirty="0" smtClean="0"/>
                        <a:t>(обнаружены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dirty="0" smtClean="0"/>
                        <a:t>S3 </a:t>
                      </a:r>
                      <a:r>
                        <a:rPr lang="en-US" dirty="0" smtClean="0"/>
                        <a:t>– 2, </a:t>
                      </a:r>
                      <a:r>
                        <a:rPr lang="ru-RU" dirty="0" smtClean="0"/>
                        <a:t>направлены в НЦ)</a:t>
                      </a:r>
                      <a:endParaRPr lang="ru-RU" dirty="0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Советский район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Кондинский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00603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Всего 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6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19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661248"/>
            <a:ext cx="8092665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Из 15 муниципальных образований материал от прибывших детей не поступал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50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Риск 2. Появление собственных </a:t>
            </a:r>
            <a:r>
              <a:rPr lang="ru-RU" sz="2800" dirty="0" err="1" smtClean="0"/>
              <a:t>полиовирусов</a:t>
            </a:r>
            <a:r>
              <a:rPr lang="ru-RU" sz="2800" dirty="0" smtClean="0"/>
              <a:t> вакцинного происхождения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</a:pPr>
            <a:r>
              <a:rPr lang="ru-RU" dirty="0"/>
              <a:t>Эпидемиологический надзор за </a:t>
            </a:r>
            <a:r>
              <a:rPr lang="ru-RU" dirty="0" smtClean="0"/>
              <a:t>ОВП</a:t>
            </a:r>
          </a:p>
          <a:p>
            <a:pPr>
              <a:spcBef>
                <a:spcPts val="0"/>
              </a:spcBef>
            </a:pPr>
            <a:endParaRPr lang="ru-RU" dirty="0"/>
          </a:p>
          <a:p>
            <a:pPr>
              <a:spcBef>
                <a:spcPts val="0"/>
              </a:spcBef>
            </a:pPr>
            <a:r>
              <a:rPr lang="ru-RU" dirty="0" smtClean="0"/>
              <a:t>Исследования  </a:t>
            </a:r>
            <a:r>
              <a:rPr lang="ru-RU" dirty="0"/>
              <a:t>сточных </a:t>
            </a:r>
            <a:r>
              <a:rPr lang="ru-RU" dirty="0" smtClean="0"/>
              <a:t>вод на </a:t>
            </a:r>
            <a:r>
              <a:rPr lang="ru-RU" dirty="0" err="1" smtClean="0"/>
              <a:t>полиовирусы</a:t>
            </a:r>
            <a:endParaRPr lang="ru-RU" dirty="0" smtClean="0"/>
          </a:p>
          <a:p>
            <a:pPr>
              <a:spcBef>
                <a:spcPts val="0"/>
              </a:spcBef>
            </a:pP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Обследование «здоровых» детей, проживающих на территории субъекта при возникновении определенных условий</a:t>
            </a:r>
          </a:p>
        </p:txBody>
      </p:sp>
    </p:spTree>
    <p:extLst>
      <p:ext uri="{BB962C8B-B14F-4D97-AF65-F5344CB8AC3E}">
        <p14:creationId xmlns:p14="http://schemas.microsoft.com/office/powerpoint/2010/main" val="398385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/>
              <a:t>Регистрация случаев полиомиелита в 2022 году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902" y="1772816"/>
            <a:ext cx="8229600" cy="24048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</a:pPr>
            <a:r>
              <a:rPr lang="ru-RU" dirty="0" smtClean="0"/>
              <a:t>1 случай ПВВП1 в одном из субъектов </a:t>
            </a:r>
            <a:r>
              <a:rPr lang="ru-RU" dirty="0"/>
              <a:t>Северо-Кавказского </a:t>
            </a:r>
            <a:r>
              <a:rPr lang="ru-RU" dirty="0" smtClean="0"/>
              <a:t>ФО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2 случая ВАПП у контактных с привитыми (Оренбургская и Ульяновская обл.)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581128"/>
            <a:ext cx="799288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</a:t>
            </a:r>
            <a:r>
              <a:rPr lang="ru-RU" sz="2400" dirty="0"/>
              <a:t>Х</a:t>
            </a:r>
            <a:r>
              <a:rPr lang="ru-RU" sz="2400" dirty="0" smtClean="0"/>
              <a:t>МАО-Югре случай ВАПП зарегистрирован в 2017 году (</a:t>
            </a:r>
            <a:r>
              <a:rPr lang="ru-RU" sz="2400" dirty="0" err="1" smtClean="0"/>
              <a:t>г.Мегион</a:t>
            </a:r>
            <a:r>
              <a:rPr lang="ru-RU" sz="2400" dirty="0" smtClean="0"/>
              <a:t>), ребенку 10 мес. дали 1 дозу ОПВ на фоне прооперированного парапроктита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5056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1545</Words>
  <Application>Microsoft Office PowerPoint</Application>
  <PresentationFormat>Экран (4:3)</PresentationFormat>
  <Paragraphs>720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Надзор за циркуляцией полиовирусов</vt:lpstr>
      <vt:lpstr>Глобальная ситуация по полиомиелиту</vt:lpstr>
      <vt:lpstr>Российская Федерация – страна свободная от полиомиелита, но мир еще нет</vt:lpstr>
      <vt:lpstr>Система мероприятий по поддержанию свободного от полиомиелита статуса Российской Федерации </vt:lpstr>
      <vt:lpstr>Полиовирусы вакцинного происхождения (ПВВП)</vt:lpstr>
      <vt:lpstr>            Мероприятия по вирусологическому обследованию здоровых детей  </vt:lpstr>
      <vt:lpstr>Отправки биоматериала на полиовирусы в 2023 году  (7 мес) от детей до 6 лет, прибывших из неблагополучных стран</vt:lpstr>
      <vt:lpstr>Риск 2. Появление собственных полиовирусов вакцинного происхождения</vt:lpstr>
      <vt:lpstr>Регистрация случаев полиомиелита в 2022 году </vt:lpstr>
      <vt:lpstr>Риск 2. Появление полиовирусов вакцинного происхождения.  Выявление ОВП – показатель чувствительности эпидемиологического надзора</vt:lpstr>
      <vt:lpstr>Риск 2. Появление полиовирусов вакцинного происхождения.  Мониторинговые исследования на полиовирусы  сточной воды до очистки (в 2023 году)</vt:lpstr>
      <vt:lpstr>Мониторинговые исследования на энтеро (полио) вирусы сточной воды, 2023 год (7 мес)</vt:lpstr>
      <vt:lpstr>Обнаружение  полиовирусов в ООС регистрируется ежегодно  в количестве от 1 до 5 проб, за исключением 2019-2020 годов</vt:lpstr>
      <vt:lpstr>Риск 3. Распространение полиовирусов, имеющих эпидемическую значимость, внутри страны</vt:lpstr>
      <vt:lpstr>Показатели качества эпиднадзора за ОВП в ХМАО-Югре</vt:lpstr>
      <vt:lpstr>Сведения о количество детей, не имеющих ни одной прививки против полиомиелита, количество детей с медицинскими отводами </vt:lpstr>
      <vt:lpstr>Нормативная база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k348-1</dc:creator>
  <cp:lastModifiedBy>k348-1 Ostapenko_NA</cp:lastModifiedBy>
  <cp:revision>61</cp:revision>
  <cp:lastPrinted>2023-08-09T07:32:55Z</cp:lastPrinted>
  <dcterms:created xsi:type="dcterms:W3CDTF">2023-07-18T12:06:27Z</dcterms:created>
  <dcterms:modified xsi:type="dcterms:W3CDTF">2023-08-10T04:44:56Z</dcterms:modified>
</cp:coreProperties>
</file>